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9" r:id="rId4"/>
    <p:sldId id="261" r:id="rId5"/>
    <p:sldId id="262" r:id="rId6"/>
    <p:sldId id="260" r:id="rId7"/>
    <p:sldId id="258" r:id="rId8"/>
    <p:sldId id="263" r:id="rId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427F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5" autoAdjust="0"/>
    <p:restoredTop sz="94660"/>
  </p:normalViewPr>
  <p:slideViewPr>
    <p:cSldViewPr snapToGrid="0">
      <p:cViewPr varScale="1">
        <p:scale>
          <a:sx n="74" d="100"/>
          <a:sy n="74" d="100"/>
        </p:scale>
        <p:origin x="49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a:xfrm>
            <a:off x="5332412" y="5883275"/>
            <a:ext cx="4324044" cy="365125"/>
          </a:xfrm>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2147862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10951856" y="5867131"/>
            <a:ext cx="551167" cy="365125"/>
          </a:xfrm>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4651586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4935040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A8DDEC4D-9529-4F9D-9010-27ED351CC5FD}"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584830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A8DDEC4D-9529-4F9D-9010-27ED351CC5FD}" type="datetimeFigureOut">
              <a:rPr lang="en-GB" smtClean="0"/>
              <a:t>04/12/2019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3306850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8DDEC4D-9529-4F9D-9010-27ED351CC5FD}" type="datetimeFigureOut">
              <a:rPr lang="en-GB" smtClean="0"/>
              <a:t>04/12/2019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167928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8DDEC4D-9529-4F9D-9010-27ED351CC5FD}" type="datetimeFigureOut">
              <a:rPr lang="en-GB" smtClean="0"/>
              <a:t>04/12/2019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39066093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DDEC4D-9529-4F9D-9010-27ED351CC5FD}"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88197319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DDEC4D-9529-4F9D-9010-27ED351CC5FD}"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993031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8DDEC4D-9529-4F9D-9010-27ED351CC5FD}" type="datetimeFigureOut">
              <a:rPr lang="en-GB" smtClean="0"/>
              <a:t>04/12/2019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79100143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8439903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385412088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118494731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850407926"/>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27464718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196850203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8DDEC4D-9529-4F9D-9010-27ED351CC5FD}" type="datetimeFigureOut">
              <a:rPr lang="en-GB" smtClean="0"/>
              <a:t>04/12/2019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4B68AE10-3BC2-44EE-B2E9-3C003B7139E2}" type="slidenum">
              <a:rPr lang="en-GB" smtClean="0"/>
              <a:t>‹#›</a:t>
            </a:fld>
            <a:endParaRPr lang="en-GB"/>
          </a:p>
        </p:txBody>
      </p:sp>
    </p:spTree>
    <p:extLst>
      <p:ext uri="{BB962C8B-B14F-4D97-AF65-F5344CB8AC3E}">
        <p14:creationId xmlns:p14="http://schemas.microsoft.com/office/powerpoint/2010/main" val="1772109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A8DDEC4D-9529-4F9D-9010-27ED351CC5FD}" type="datetimeFigureOut">
              <a:rPr lang="en-GB" smtClean="0"/>
              <a:t>04/12/2019</a:t>
            </a:fld>
            <a:endParaRPr lang="en-GB"/>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B68AE10-3BC2-44EE-B2E9-3C003B7139E2}" type="slidenum">
              <a:rPr lang="en-GB" smtClean="0"/>
              <a:t>‹#›</a:t>
            </a:fld>
            <a:endParaRPr lang="en-GB"/>
          </a:p>
        </p:txBody>
      </p:sp>
    </p:spTree>
    <p:extLst>
      <p:ext uri="{BB962C8B-B14F-4D97-AF65-F5344CB8AC3E}">
        <p14:creationId xmlns:p14="http://schemas.microsoft.com/office/powerpoint/2010/main" val="62589176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4178" y="747891"/>
            <a:ext cx="8574622" cy="2616199"/>
          </a:xfrm>
        </p:spPr>
        <p:txBody>
          <a:bodyPr>
            <a:normAutofit/>
          </a:bodyPr>
          <a:lstStyle/>
          <a:p>
            <a:r>
              <a:rPr lang="en-GB" sz="7200" dirty="0" smtClean="0">
                <a:solidFill>
                  <a:schemeClr val="accent5">
                    <a:lumMod val="75000"/>
                  </a:schemeClr>
                </a:solidFill>
                <a:latin typeface="Algerian" panose="04020705040A02060702" pitchFamily="82" charset="0"/>
              </a:rPr>
              <a:t>earthquakes</a:t>
            </a:r>
            <a:endParaRPr lang="en-GB" sz="7200" dirty="0">
              <a:solidFill>
                <a:schemeClr val="accent5">
                  <a:lumMod val="75000"/>
                </a:schemeClr>
              </a:solidFill>
              <a:latin typeface="Algerian" panose="04020705040A02060702" pitchFamily="82" charset="0"/>
            </a:endParaRPr>
          </a:p>
        </p:txBody>
      </p:sp>
      <p:sp>
        <p:nvSpPr>
          <p:cNvPr id="3" name="Subtitle 2"/>
          <p:cNvSpPr>
            <a:spLocks noGrp="1"/>
          </p:cNvSpPr>
          <p:nvPr>
            <p:ph type="subTitle" idx="1"/>
          </p:nvPr>
        </p:nvSpPr>
        <p:spPr>
          <a:xfrm>
            <a:off x="2020532" y="3364090"/>
            <a:ext cx="6987645" cy="1388534"/>
          </a:xfrm>
        </p:spPr>
        <p:txBody>
          <a:bodyPr/>
          <a:lstStyle/>
          <a:p>
            <a:r>
              <a:rPr lang="en-GB" dirty="0" smtClean="0"/>
              <a:t>By Matilda and </a:t>
            </a:r>
            <a:r>
              <a:rPr lang="en-GB" dirty="0"/>
              <a:t>S</a:t>
            </a:r>
            <a:r>
              <a:rPr lang="en-GB" dirty="0" smtClean="0"/>
              <a:t>am </a:t>
            </a:r>
            <a:endParaRPr lang="en-GB" dirty="0"/>
          </a:p>
        </p:txBody>
      </p:sp>
      <p:pic>
        <p:nvPicPr>
          <p:cNvPr id="4" name="Picture 3"/>
          <p:cNvPicPr>
            <a:picLocks noChangeAspect="1"/>
          </p:cNvPicPr>
          <p:nvPr/>
        </p:nvPicPr>
        <p:blipFill>
          <a:blip r:embed="rId2"/>
          <a:stretch>
            <a:fillRect/>
          </a:stretch>
        </p:blipFill>
        <p:spPr>
          <a:xfrm>
            <a:off x="9422520" y="2142067"/>
            <a:ext cx="2345267" cy="1715911"/>
          </a:xfrm>
          <a:prstGeom prst="rect">
            <a:avLst/>
          </a:prstGeom>
        </p:spPr>
      </p:pic>
    </p:spTree>
    <p:extLst>
      <p:ext uri="{BB962C8B-B14F-4D97-AF65-F5344CB8AC3E}">
        <p14:creationId xmlns:p14="http://schemas.microsoft.com/office/powerpoint/2010/main" val="26985156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6000">
        <p15:prstTrans prst="curtains"/>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heel(1)">
                                      <p:cBhvr>
                                        <p:cTn id="7" dur="20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circle(in)">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6" presetClass="entr" presetSubtype="0" fill="hold"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80">
                                          <p:stCondLst>
                                            <p:cond delay="0"/>
                                          </p:stCondLst>
                                        </p:cTn>
                                        <p:tgtEl>
                                          <p:spTgt spid="4"/>
                                        </p:tgtEl>
                                      </p:cBhvr>
                                    </p:animEffect>
                                    <p:anim calcmode="lin" valueType="num">
                                      <p:cBhvr>
                                        <p:cTn id="1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1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2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2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2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23" dur="26">
                                          <p:stCondLst>
                                            <p:cond delay="650"/>
                                          </p:stCondLst>
                                        </p:cTn>
                                        <p:tgtEl>
                                          <p:spTgt spid="4"/>
                                        </p:tgtEl>
                                      </p:cBhvr>
                                      <p:to x="100000" y="60000"/>
                                    </p:animScale>
                                    <p:animScale>
                                      <p:cBhvr>
                                        <p:cTn id="24" dur="166" decel="50000">
                                          <p:stCondLst>
                                            <p:cond delay="676"/>
                                          </p:stCondLst>
                                        </p:cTn>
                                        <p:tgtEl>
                                          <p:spTgt spid="4"/>
                                        </p:tgtEl>
                                      </p:cBhvr>
                                      <p:to x="100000" y="100000"/>
                                    </p:animScale>
                                    <p:animScale>
                                      <p:cBhvr>
                                        <p:cTn id="25" dur="26">
                                          <p:stCondLst>
                                            <p:cond delay="1312"/>
                                          </p:stCondLst>
                                        </p:cTn>
                                        <p:tgtEl>
                                          <p:spTgt spid="4"/>
                                        </p:tgtEl>
                                      </p:cBhvr>
                                      <p:to x="100000" y="80000"/>
                                    </p:animScale>
                                    <p:animScale>
                                      <p:cBhvr>
                                        <p:cTn id="26" dur="166" decel="50000">
                                          <p:stCondLst>
                                            <p:cond delay="1338"/>
                                          </p:stCondLst>
                                        </p:cTn>
                                        <p:tgtEl>
                                          <p:spTgt spid="4"/>
                                        </p:tgtEl>
                                      </p:cBhvr>
                                      <p:to x="100000" y="100000"/>
                                    </p:animScale>
                                    <p:animScale>
                                      <p:cBhvr>
                                        <p:cTn id="27" dur="26">
                                          <p:stCondLst>
                                            <p:cond delay="1642"/>
                                          </p:stCondLst>
                                        </p:cTn>
                                        <p:tgtEl>
                                          <p:spTgt spid="4"/>
                                        </p:tgtEl>
                                      </p:cBhvr>
                                      <p:to x="100000" y="90000"/>
                                    </p:animScale>
                                    <p:animScale>
                                      <p:cBhvr>
                                        <p:cTn id="28" dur="166" decel="50000">
                                          <p:stCondLst>
                                            <p:cond delay="1668"/>
                                          </p:stCondLst>
                                        </p:cTn>
                                        <p:tgtEl>
                                          <p:spTgt spid="4"/>
                                        </p:tgtEl>
                                      </p:cBhvr>
                                      <p:to x="100000" y="100000"/>
                                    </p:animScale>
                                    <p:animScale>
                                      <p:cBhvr>
                                        <p:cTn id="29" dur="26">
                                          <p:stCondLst>
                                            <p:cond delay="1808"/>
                                          </p:stCondLst>
                                        </p:cTn>
                                        <p:tgtEl>
                                          <p:spTgt spid="4"/>
                                        </p:tgtEl>
                                      </p:cBhvr>
                                      <p:to x="100000" y="95000"/>
                                    </p:animScale>
                                    <p:animScale>
                                      <p:cBhvr>
                                        <p:cTn id="3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09524" y="217310"/>
            <a:ext cx="8930747" cy="2110382"/>
          </a:xfrm>
        </p:spPr>
        <p:txBody>
          <a:bodyPr/>
          <a:lstStyle/>
          <a:p>
            <a:pPr algn="ctr"/>
            <a:r>
              <a:rPr lang="en-GB" dirty="0" smtClean="0">
                <a:solidFill>
                  <a:schemeClr val="accent5">
                    <a:lumMod val="75000"/>
                  </a:schemeClr>
                </a:solidFill>
              </a:rPr>
              <a:t>Earth’s structure</a:t>
            </a:r>
            <a:endParaRPr lang="en-GB" dirty="0">
              <a:solidFill>
                <a:schemeClr val="accent5">
                  <a:lumMod val="75000"/>
                </a:schemeClr>
              </a:solidFill>
            </a:endParaRPr>
          </a:p>
        </p:txBody>
      </p:sp>
      <p:sp>
        <p:nvSpPr>
          <p:cNvPr id="3" name="Text Placeholder 2"/>
          <p:cNvSpPr>
            <a:spLocks noGrp="1"/>
          </p:cNvSpPr>
          <p:nvPr>
            <p:ph type="body" idx="1"/>
          </p:nvPr>
        </p:nvSpPr>
        <p:spPr/>
        <p:txBody>
          <a:bodyPr>
            <a:normAutofit fontScale="70000" lnSpcReduction="20000"/>
          </a:bodyPr>
          <a:lstStyle/>
          <a:p>
            <a:pPr algn="ctr"/>
            <a:r>
              <a:rPr lang="en-GB" dirty="0" smtClean="0"/>
              <a:t>                                              core</a:t>
            </a:r>
          </a:p>
          <a:p>
            <a:pPr algn="ctr"/>
            <a:r>
              <a:rPr lang="en-GB" dirty="0"/>
              <a:t> </a:t>
            </a:r>
            <a:r>
              <a:rPr lang="en-GB" dirty="0" smtClean="0"/>
              <a:t>                                                    Earths innermost part.</a:t>
            </a:r>
          </a:p>
          <a:p>
            <a:pPr algn="ctr"/>
            <a:r>
              <a:rPr lang="en-GB" dirty="0"/>
              <a:t> </a:t>
            </a:r>
            <a:r>
              <a:rPr lang="en-GB" dirty="0" smtClean="0"/>
              <a:t>                                        It is the hottest part.</a:t>
            </a:r>
            <a:endParaRPr lang="en-GB" dirty="0"/>
          </a:p>
        </p:txBody>
      </p:sp>
      <p:sp>
        <p:nvSpPr>
          <p:cNvPr id="4" name="Flowchart: Connector 3"/>
          <p:cNvSpPr/>
          <p:nvPr/>
        </p:nvSpPr>
        <p:spPr>
          <a:xfrm>
            <a:off x="4396052" y="2946400"/>
            <a:ext cx="2957689" cy="2596445"/>
          </a:xfrm>
          <a:prstGeom prst="flowChartConnector">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Flowchart: Connector 4"/>
          <p:cNvSpPr/>
          <p:nvPr/>
        </p:nvSpPr>
        <p:spPr>
          <a:xfrm>
            <a:off x="4526844" y="3094246"/>
            <a:ext cx="2664178" cy="2346998"/>
          </a:xfrm>
          <a:prstGeom prst="flowChartConnector">
            <a:avLst/>
          </a:prstGeom>
          <a:solidFill>
            <a:schemeClr val="accent4">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Flowchart: Connector 5"/>
          <p:cNvSpPr/>
          <p:nvPr/>
        </p:nvSpPr>
        <p:spPr>
          <a:xfrm>
            <a:off x="4902559" y="3386667"/>
            <a:ext cx="1991424" cy="1772355"/>
          </a:xfrm>
          <a:prstGeom prst="flowChartConnector">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Flowchart: Connector 6"/>
          <p:cNvSpPr/>
          <p:nvPr/>
        </p:nvSpPr>
        <p:spPr>
          <a:xfrm>
            <a:off x="5034843" y="3612444"/>
            <a:ext cx="1636890" cy="1377245"/>
          </a:xfrm>
          <a:prstGeom prst="flowChartConnector">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9" name="Straight Connector 8"/>
          <p:cNvCxnSpPr/>
          <p:nvPr/>
        </p:nvCxnSpPr>
        <p:spPr>
          <a:xfrm flipV="1">
            <a:off x="6958536" y="2246683"/>
            <a:ext cx="2007003" cy="1223561"/>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9042400" y="2327692"/>
            <a:ext cx="737702" cy="369332"/>
          </a:xfrm>
          <a:prstGeom prst="rect">
            <a:avLst/>
          </a:prstGeom>
          <a:noFill/>
        </p:spPr>
        <p:txBody>
          <a:bodyPr wrap="none" rtlCol="0">
            <a:spAutoFit/>
          </a:bodyPr>
          <a:lstStyle/>
          <a:p>
            <a:r>
              <a:rPr lang="en-GB" dirty="0" smtClean="0"/>
              <a:t>Crust </a:t>
            </a:r>
            <a:endParaRPr lang="en-GB" dirty="0"/>
          </a:p>
        </p:txBody>
      </p:sp>
      <p:cxnSp>
        <p:nvCxnSpPr>
          <p:cNvPr id="13" name="Straight Arrow Connector 12"/>
          <p:cNvCxnSpPr/>
          <p:nvPr/>
        </p:nvCxnSpPr>
        <p:spPr>
          <a:xfrm flipV="1">
            <a:off x="6958536" y="3386667"/>
            <a:ext cx="2546615" cy="529488"/>
          </a:xfrm>
          <a:prstGeom prst="straightConnector1">
            <a:avLst/>
          </a:prstGeom>
          <a:ln>
            <a:solidFill>
              <a:schemeClr val="accent6">
                <a:lumMod val="75000"/>
              </a:schemeClr>
            </a:solidFill>
            <a:tailEnd type="triangle"/>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9606844" y="3386667"/>
            <a:ext cx="906017" cy="369332"/>
          </a:xfrm>
          <a:prstGeom prst="rect">
            <a:avLst/>
          </a:prstGeom>
          <a:noFill/>
        </p:spPr>
        <p:txBody>
          <a:bodyPr wrap="none" rtlCol="0">
            <a:spAutoFit/>
          </a:bodyPr>
          <a:lstStyle/>
          <a:p>
            <a:r>
              <a:rPr lang="en-GB" dirty="0" smtClean="0"/>
              <a:t>Mantle </a:t>
            </a:r>
            <a:endParaRPr lang="en-GB" dirty="0"/>
          </a:p>
        </p:txBody>
      </p:sp>
      <p:cxnSp>
        <p:nvCxnSpPr>
          <p:cNvPr id="16" name="Straight Connector 15"/>
          <p:cNvCxnSpPr/>
          <p:nvPr/>
        </p:nvCxnSpPr>
        <p:spPr>
          <a:xfrm>
            <a:off x="6783169" y="4301066"/>
            <a:ext cx="2182370" cy="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7" name="TextBox 16"/>
          <p:cNvSpPr txBox="1"/>
          <p:nvPr/>
        </p:nvSpPr>
        <p:spPr>
          <a:xfrm>
            <a:off x="9042400" y="4244622"/>
            <a:ext cx="1208985" cy="369332"/>
          </a:xfrm>
          <a:prstGeom prst="rect">
            <a:avLst/>
          </a:prstGeom>
          <a:noFill/>
        </p:spPr>
        <p:txBody>
          <a:bodyPr wrap="none" rtlCol="0">
            <a:spAutoFit/>
          </a:bodyPr>
          <a:lstStyle/>
          <a:p>
            <a:r>
              <a:rPr lang="en-GB" dirty="0" smtClean="0"/>
              <a:t>Outer core</a:t>
            </a:r>
            <a:endParaRPr lang="en-GB" dirty="0"/>
          </a:p>
        </p:txBody>
      </p:sp>
      <p:cxnSp>
        <p:nvCxnSpPr>
          <p:cNvPr id="19" name="Straight Connector 18"/>
          <p:cNvCxnSpPr/>
          <p:nvPr/>
        </p:nvCxnSpPr>
        <p:spPr>
          <a:xfrm>
            <a:off x="6165487" y="4528005"/>
            <a:ext cx="1721760" cy="425540"/>
          </a:xfrm>
          <a:prstGeom prst="line">
            <a:avLst/>
          </a:prstGeom>
          <a:ln>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22" name="TextBox 21"/>
          <p:cNvSpPr txBox="1"/>
          <p:nvPr/>
        </p:nvSpPr>
        <p:spPr>
          <a:xfrm>
            <a:off x="2009423" y="5637781"/>
            <a:ext cx="6197600" cy="1077218"/>
          </a:xfrm>
          <a:prstGeom prst="rect">
            <a:avLst/>
          </a:prstGeom>
          <a:noFill/>
        </p:spPr>
        <p:txBody>
          <a:bodyPr wrap="square" rtlCol="0">
            <a:spAutoFit/>
          </a:bodyPr>
          <a:lstStyle/>
          <a:p>
            <a:r>
              <a:rPr lang="en-GB" sz="3200" dirty="0" smtClean="0"/>
              <a:t>The earth is made up of 4 different layers as shown in this diagram.</a:t>
            </a:r>
            <a:endParaRPr lang="en-GB" sz="3200" dirty="0"/>
          </a:p>
        </p:txBody>
      </p:sp>
      <p:sp>
        <p:nvSpPr>
          <p:cNvPr id="23" name="TextBox 22"/>
          <p:cNvSpPr txBox="1"/>
          <p:nvPr/>
        </p:nvSpPr>
        <p:spPr>
          <a:xfrm>
            <a:off x="9042400" y="1659705"/>
            <a:ext cx="3081867" cy="646331"/>
          </a:xfrm>
          <a:prstGeom prst="rect">
            <a:avLst/>
          </a:prstGeom>
          <a:noFill/>
        </p:spPr>
        <p:txBody>
          <a:bodyPr wrap="square" rtlCol="0">
            <a:spAutoFit/>
          </a:bodyPr>
          <a:lstStyle/>
          <a:p>
            <a:r>
              <a:rPr lang="en-GB" dirty="0" smtClean="0"/>
              <a:t>The crust is the piece that we can see.</a:t>
            </a:r>
            <a:endParaRPr lang="en-GB" dirty="0"/>
          </a:p>
        </p:txBody>
      </p:sp>
      <p:sp>
        <p:nvSpPr>
          <p:cNvPr id="24" name="TextBox 23"/>
          <p:cNvSpPr txBox="1"/>
          <p:nvPr/>
        </p:nvSpPr>
        <p:spPr>
          <a:xfrm>
            <a:off x="9758087" y="2541021"/>
            <a:ext cx="2366180" cy="923330"/>
          </a:xfrm>
          <a:prstGeom prst="rect">
            <a:avLst/>
          </a:prstGeom>
          <a:noFill/>
        </p:spPr>
        <p:txBody>
          <a:bodyPr wrap="square" rtlCol="0">
            <a:spAutoFit/>
          </a:bodyPr>
          <a:lstStyle/>
          <a:p>
            <a:r>
              <a:rPr lang="en-GB" dirty="0" smtClean="0"/>
              <a:t>It is the thickest part of earth and it lies below the crust.</a:t>
            </a:r>
            <a:endParaRPr lang="en-GB" dirty="0"/>
          </a:p>
        </p:txBody>
      </p:sp>
      <p:sp>
        <p:nvSpPr>
          <p:cNvPr id="25" name="TextBox 24"/>
          <p:cNvSpPr txBox="1"/>
          <p:nvPr/>
        </p:nvSpPr>
        <p:spPr>
          <a:xfrm>
            <a:off x="10251385" y="4577561"/>
            <a:ext cx="1814496" cy="1200329"/>
          </a:xfrm>
          <a:prstGeom prst="rect">
            <a:avLst/>
          </a:prstGeom>
          <a:noFill/>
        </p:spPr>
        <p:txBody>
          <a:bodyPr wrap="square" rtlCol="0">
            <a:spAutoFit/>
          </a:bodyPr>
          <a:lstStyle/>
          <a:p>
            <a:r>
              <a:rPr lang="en-GB" dirty="0" smtClean="0"/>
              <a:t>The outer core is a fluid layer above the inner core.</a:t>
            </a:r>
            <a:endParaRPr lang="en-GB" dirty="0"/>
          </a:p>
        </p:txBody>
      </p:sp>
    </p:spTree>
    <p:extLst>
      <p:ext uri="{BB962C8B-B14F-4D97-AF65-F5344CB8AC3E}">
        <p14:creationId xmlns:p14="http://schemas.microsoft.com/office/powerpoint/2010/main" val="17110888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circle(in)">
                                      <p:cBhvr>
                                        <p:cTn id="7" dur="20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circle(in)">
                                      <p:cBhvr>
                                        <p:cTn id="12" dur="20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grpId="0" nodeType="clickEffect">
                                  <p:stCondLst>
                                    <p:cond delay="0"/>
                                  </p:stCondLst>
                                  <p:childTnLst>
                                    <p:set>
                                      <p:cBhvr>
                                        <p:cTn id="16" dur="1" fill="hold">
                                          <p:stCondLst>
                                            <p:cond delay="0"/>
                                          </p:stCondLst>
                                        </p:cTn>
                                        <p:tgtEl>
                                          <p:spTgt spid="5"/>
                                        </p:tgtEl>
                                        <p:attrNameLst>
                                          <p:attrName>style.visibility</p:attrName>
                                        </p:attrNameLst>
                                      </p:cBhvr>
                                      <p:to>
                                        <p:strVal val="visible"/>
                                      </p:to>
                                    </p:set>
                                    <p:animEffect transition="in" filter="circle(in)">
                                      <p:cBhvr>
                                        <p:cTn id="17" dur="20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grpId="0" nodeType="clickEffect">
                                  <p:stCondLst>
                                    <p:cond delay="0"/>
                                  </p:stCondLst>
                                  <p:childTnLst>
                                    <p:set>
                                      <p:cBhvr>
                                        <p:cTn id="21" dur="1" fill="hold">
                                          <p:stCondLst>
                                            <p:cond delay="0"/>
                                          </p:stCondLst>
                                        </p:cTn>
                                        <p:tgtEl>
                                          <p:spTgt spid="4"/>
                                        </p:tgtEl>
                                        <p:attrNameLst>
                                          <p:attrName>style.visibility</p:attrName>
                                        </p:attrNameLst>
                                      </p:cBhvr>
                                      <p:to>
                                        <p:strVal val="visible"/>
                                      </p:to>
                                    </p:set>
                                    <p:animEffect transition="in" filter="circle(in)">
                                      <p:cBhvr>
                                        <p:cTn id="22"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5">
                    <a:lumMod val="75000"/>
                  </a:schemeClr>
                </a:solidFill>
              </a:rPr>
              <a:t>What are earthquakes?</a:t>
            </a:r>
            <a:endParaRPr lang="en-GB" dirty="0">
              <a:solidFill>
                <a:schemeClr val="accent5">
                  <a:lumMod val="75000"/>
                </a:schemeClr>
              </a:solidFill>
            </a:endParaRPr>
          </a:p>
        </p:txBody>
      </p:sp>
      <p:pic>
        <p:nvPicPr>
          <p:cNvPr id="4" name="Content Placeholder 3"/>
          <p:cNvPicPr>
            <a:picLocks noGrp="1" noChangeAspect="1"/>
          </p:cNvPicPr>
          <p:nvPr>
            <p:ph idx="1"/>
          </p:nvPr>
        </p:nvPicPr>
        <p:blipFill>
          <a:blip r:embed="rId2"/>
          <a:stretch>
            <a:fillRect/>
          </a:stretch>
        </p:blipFill>
        <p:spPr>
          <a:xfrm>
            <a:off x="1786027" y="418570"/>
            <a:ext cx="1860284" cy="1143529"/>
          </a:xfrm>
          <a:prstGeom prst="rect">
            <a:avLst/>
          </a:prstGeom>
        </p:spPr>
      </p:pic>
      <p:sp>
        <p:nvSpPr>
          <p:cNvPr id="5" name="TextBox 4"/>
          <p:cNvSpPr txBox="1"/>
          <p:nvPr/>
        </p:nvSpPr>
        <p:spPr>
          <a:xfrm>
            <a:off x="1898916" y="2336800"/>
            <a:ext cx="4727662" cy="3416320"/>
          </a:xfrm>
          <a:prstGeom prst="rect">
            <a:avLst/>
          </a:prstGeom>
          <a:noFill/>
        </p:spPr>
        <p:txBody>
          <a:bodyPr wrap="square" rtlCol="0">
            <a:spAutoFit/>
          </a:bodyPr>
          <a:lstStyle/>
          <a:p>
            <a:r>
              <a:rPr lang="en-GB" sz="2400" dirty="0">
                <a:latin typeface="eaAharoni"/>
                <a:cs typeface="Aharoni" panose="02010803020104030203" pitchFamily="2" charset="-79"/>
              </a:rPr>
              <a:t>E</a:t>
            </a:r>
            <a:r>
              <a:rPr lang="en-GB" sz="2400" dirty="0" smtClean="0">
                <a:latin typeface="eaAharoni"/>
                <a:cs typeface="Aharoni" panose="02010803020104030203" pitchFamily="2" charset="-79"/>
              </a:rPr>
              <a:t>arthquakes are tremors in the ground. It happens when sections of earth’s outer shell called tectonic plates suddenly move and trigger vibrations inside earth. At earth’s surface, the vibrations turn into shaking, which may last from a few seconds to several minutes. </a:t>
            </a:r>
            <a:endParaRPr lang="en-GB" sz="2400" dirty="0">
              <a:latin typeface="eaAharoni"/>
              <a:cs typeface="Aharoni" panose="02010803020104030203" pitchFamily="2" charset="-79"/>
            </a:endParaRPr>
          </a:p>
        </p:txBody>
      </p:sp>
      <p:sp>
        <p:nvSpPr>
          <p:cNvPr id="6" name="TextBox 5"/>
          <p:cNvSpPr txBox="1"/>
          <p:nvPr/>
        </p:nvSpPr>
        <p:spPr>
          <a:xfrm>
            <a:off x="6988648" y="2705629"/>
            <a:ext cx="3984152" cy="1569660"/>
          </a:xfrm>
          <a:prstGeom prst="rect">
            <a:avLst/>
          </a:prstGeom>
          <a:noFill/>
        </p:spPr>
        <p:txBody>
          <a:bodyPr wrap="square" rtlCol="0">
            <a:spAutoFit/>
          </a:bodyPr>
          <a:lstStyle/>
          <a:p>
            <a:r>
              <a:rPr lang="en-GB" sz="2400" dirty="0" smtClean="0">
                <a:latin typeface="eaAharoni"/>
              </a:rPr>
              <a:t>If an earthquake is beneath the ocean, it can create a huge tidal wave, called a tsunami.</a:t>
            </a:r>
            <a:endParaRPr lang="en-GB" sz="2400" dirty="0">
              <a:latin typeface="eaAharoni"/>
            </a:endParaRPr>
          </a:p>
        </p:txBody>
      </p:sp>
      <p:pic>
        <p:nvPicPr>
          <p:cNvPr id="7" name="Picture 6"/>
          <p:cNvPicPr>
            <a:picLocks noChangeAspect="1"/>
          </p:cNvPicPr>
          <p:nvPr/>
        </p:nvPicPr>
        <p:blipFill>
          <a:blip r:embed="rId3"/>
          <a:stretch>
            <a:fillRect/>
          </a:stretch>
        </p:blipFill>
        <p:spPr>
          <a:xfrm>
            <a:off x="7041183" y="4275289"/>
            <a:ext cx="3184642" cy="2219325"/>
          </a:xfrm>
          <a:prstGeom prst="rect">
            <a:avLst/>
          </a:prstGeom>
        </p:spPr>
      </p:pic>
    </p:spTree>
    <p:extLst>
      <p:ext uri="{BB962C8B-B14F-4D97-AF65-F5344CB8AC3E}">
        <p14:creationId xmlns:p14="http://schemas.microsoft.com/office/powerpoint/2010/main" val="2834595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80">
                                          <p:stCondLst>
                                            <p:cond delay="0"/>
                                          </p:stCondLst>
                                        </p:cTn>
                                        <p:tgtEl>
                                          <p:spTgt spid="2"/>
                                        </p:tgtEl>
                                      </p:cBhvr>
                                    </p:animEffect>
                                    <p:anim calcmode="lin" valueType="num">
                                      <p:cBhvr>
                                        <p:cTn id="8" dur="1822" tmFilter="0,0; 0.14,0.36; 0.43,0.73; 0.71,0.91; 1.0,1.0">
                                          <p:stCondLst>
                                            <p:cond delay="0"/>
                                          </p:stCondLst>
                                        </p:cTn>
                                        <p:tgtEl>
                                          <p:spTgt spid="2"/>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2"/>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2"/>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2"/>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2"/>
                                        </p:tgtEl>
                                        <p:attrNameLst>
                                          <p:attrName>ppt_y</p:attrName>
                                        </p:attrNameLst>
                                      </p:cBhvr>
                                      <p:tavLst>
                                        <p:tav tm="0" fmla="#ppt_y-sin(pi*$)/81">
                                          <p:val>
                                            <p:fltVal val="0"/>
                                          </p:val>
                                        </p:tav>
                                        <p:tav tm="100000">
                                          <p:val>
                                            <p:fltVal val="1"/>
                                          </p:val>
                                        </p:tav>
                                      </p:tavLst>
                                    </p:anim>
                                    <p:animScale>
                                      <p:cBhvr>
                                        <p:cTn id="13" dur="26">
                                          <p:stCondLst>
                                            <p:cond delay="650"/>
                                          </p:stCondLst>
                                        </p:cTn>
                                        <p:tgtEl>
                                          <p:spTgt spid="2"/>
                                        </p:tgtEl>
                                      </p:cBhvr>
                                      <p:to x="100000" y="60000"/>
                                    </p:animScale>
                                    <p:animScale>
                                      <p:cBhvr>
                                        <p:cTn id="14" dur="166" decel="50000">
                                          <p:stCondLst>
                                            <p:cond delay="676"/>
                                          </p:stCondLst>
                                        </p:cTn>
                                        <p:tgtEl>
                                          <p:spTgt spid="2"/>
                                        </p:tgtEl>
                                      </p:cBhvr>
                                      <p:to x="100000" y="100000"/>
                                    </p:animScale>
                                    <p:animScale>
                                      <p:cBhvr>
                                        <p:cTn id="15" dur="26">
                                          <p:stCondLst>
                                            <p:cond delay="1312"/>
                                          </p:stCondLst>
                                        </p:cTn>
                                        <p:tgtEl>
                                          <p:spTgt spid="2"/>
                                        </p:tgtEl>
                                      </p:cBhvr>
                                      <p:to x="100000" y="80000"/>
                                    </p:animScale>
                                    <p:animScale>
                                      <p:cBhvr>
                                        <p:cTn id="16" dur="166" decel="50000">
                                          <p:stCondLst>
                                            <p:cond delay="1338"/>
                                          </p:stCondLst>
                                        </p:cTn>
                                        <p:tgtEl>
                                          <p:spTgt spid="2"/>
                                        </p:tgtEl>
                                      </p:cBhvr>
                                      <p:to x="100000" y="100000"/>
                                    </p:animScale>
                                    <p:animScale>
                                      <p:cBhvr>
                                        <p:cTn id="17" dur="26">
                                          <p:stCondLst>
                                            <p:cond delay="1642"/>
                                          </p:stCondLst>
                                        </p:cTn>
                                        <p:tgtEl>
                                          <p:spTgt spid="2"/>
                                        </p:tgtEl>
                                      </p:cBhvr>
                                      <p:to x="100000" y="90000"/>
                                    </p:animScale>
                                    <p:animScale>
                                      <p:cBhvr>
                                        <p:cTn id="18" dur="166" decel="50000">
                                          <p:stCondLst>
                                            <p:cond delay="1668"/>
                                          </p:stCondLst>
                                        </p:cTn>
                                        <p:tgtEl>
                                          <p:spTgt spid="2"/>
                                        </p:tgtEl>
                                      </p:cBhvr>
                                      <p:to x="100000" y="100000"/>
                                    </p:animScale>
                                    <p:animScale>
                                      <p:cBhvr>
                                        <p:cTn id="19" dur="26">
                                          <p:stCondLst>
                                            <p:cond delay="1808"/>
                                          </p:stCondLst>
                                        </p:cTn>
                                        <p:tgtEl>
                                          <p:spTgt spid="2"/>
                                        </p:tgtEl>
                                      </p:cBhvr>
                                      <p:to x="100000" y="95000"/>
                                    </p:animScale>
                                    <p:animScale>
                                      <p:cBhvr>
                                        <p:cTn id="20" dur="166" decel="50000">
                                          <p:stCondLst>
                                            <p:cond delay="1834"/>
                                          </p:stCondLst>
                                        </p:cTn>
                                        <p:tgtEl>
                                          <p:spTgt spid="2"/>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barn(inVertical)">
                                      <p:cBhvr>
                                        <p:cTn id="25" dur="500"/>
                                        <p:tgtEl>
                                          <p:spTgt spid="5"/>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barn(inVertical)">
                                      <p:cBhvr>
                                        <p:cTn id="30" dur="500"/>
                                        <p:tgtEl>
                                          <p:spTgt spid="6"/>
                                        </p:tgtEl>
                                      </p:cBhvr>
                                    </p:animEffect>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fade">
                                      <p:cBhvr>
                                        <p:cTn id="35" dur="1000"/>
                                        <p:tgtEl>
                                          <p:spTgt spid="7"/>
                                        </p:tgtEl>
                                      </p:cBhvr>
                                    </p:animEffect>
                                    <p:anim calcmode="lin" valueType="num">
                                      <p:cBhvr>
                                        <p:cTn id="36" dur="1000" fill="hold"/>
                                        <p:tgtEl>
                                          <p:spTgt spid="7"/>
                                        </p:tgtEl>
                                        <p:attrNameLst>
                                          <p:attrName>ppt_x</p:attrName>
                                        </p:attrNameLst>
                                      </p:cBhvr>
                                      <p:tavLst>
                                        <p:tav tm="0">
                                          <p:val>
                                            <p:strVal val="#ppt_x"/>
                                          </p:val>
                                        </p:tav>
                                        <p:tav tm="100000">
                                          <p:val>
                                            <p:strVal val="#ppt_x"/>
                                          </p:val>
                                        </p:tav>
                                      </p:tavLst>
                                    </p:anim>
                                    <p:anim calcmode="lin" valueType="num">
                                      <p:cBhvr>
                                        <p:cTn id="37"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5">
                    <a:lumMod val="75000"/>
                  </a:schemeClr>
                </a:solidFill>
              </a:rPr>
              <a:t>What to do in an earthquake?</a:t>
            </a:r>
            <a:endParaRPr lang="en-GB" dirty="0">
              <a:solidFill>
                <a:schemeClr val="accent5">
                  <a:lumMod val="75000"/>
                </a:schemeClr>
              </a:solidFill>
            </a:endParaRPr>
          </a:p>
        </p:txBody>
      </p:sp>
      <p:pic>
        <p:nvPicPr>
          <p:cNvPr id="4" name="Content Placeholder 3"/>
          <p:cNvPicPr>
            <a:picLocks noGrp="1" noChangeAspect="1"/>
          </p:cNvPicPr>
          <p:nvPr>
            <p:ph idx="1"/>
          </p:nvPr>
        </p:nvPicPr>
        <p:blipFill>
          <a:blip r:embed="rId2"/>
          <a:stretch>
            <a:fillRect/>
          </a:stretch>
        </p:blipFill>
        <p:spPr>
          <a:xfrm>
            <a:off x="3565966" y="2274712"/>
            <a:ext cx="5216790" cy="2071510"/>
          </a:xfrm>
          <a:prstGeom prst="rect">
            <a:avLst/>
          </a:prstGeom>
        </p:spPr>
      </p:pic>
      <p:sp>
        <p:nvSpPr>
          <p:cNvPr id="5" name="TextBox 4"/>
          <p:cNvSpPr txBox="1"/>
          <p:nvPr/>
        </p:nvSpPr>
        <p:spPr>
          <a:xfrm>
            <a:off x="2810933" y="4422423"/>
            <a:ext cx="9189156" cy="2277547"/>
          </a:xfrm>
          <a:prstGeom prst="rect">
            <a:avLst/>
          </a:prstGeom>
          <a:noFill/>
        </p:spPr>
        <p:txBody>
          <a:bodyPr wrap="square" rtlCol="0">
            <a:spAutoFit/>
          </a:bodyPr>
          <a:lstStyle/>
          <a:p>
            <a:r>
              <a:rPr lang="en-GB" sz="2800" dirty="0" smtClean="0"/>
              <a:t>Tips for earthquake drills:</a:t>
            </a:r>
          </a:p>
          <a:p>
            <a:endParaRPr lang="en-GB" dirty="0"/>
          </a:p>
          <a:p>
            <a:pPr marL="285750" indent="-285750">
              <a:buFont typeface="Arial" panose="020B0604020202020204" pitchFamily="34" charset="0"/>
              <a:buChar char="•"/>
            </a:pPr>
            <a:r>
              <a:rPr lang="en-GB" sz="2400" dirty="0" smtClean="0"/>
              <a:t>Never run</a:t>
            </a:r>
          </a:p>
          <a:p>
            <a:pPr marL="285750" indent="-285750">
              <a:buFont typeface="Arial" panose="020B0604020202020204" pitchFamily="34" charset="0"/>
              <a:buChar char="•"/>
            </a:pPr>
            <a:r>
              <a:rPr lang="en-GB" sz="2400" dirty="0" smtClean="0"/>
              <a:t>Never panic</a:t>
            </a:r>
          </a:p>
          <a:p>
            <a:pPr marL="285750" indent="-285750">
              <a:buFont typeface="Arial" panose="020B0604020202020204" pitchFamily="34" charset="0"/>
              <a:buChar char="•"/>
            </a:pPr>
            <a:r>
              <a:rPr lang="en-GB" sz="2400" dirty="0" smtClean="0"/>
              <a:t>Never hold on to chairs</a:t>
            </a:r>
          </a:p>
          <a:p>
            <a:pPr marL="285750" indent="-285750">
              <a:buFont typeface="Arial" panose="020B0604020202020204" pitchFamily="34" charset="0"/>
              <a:buChar char="•"/>
            </a:pPr>
            <a:r>
              <a:rPr lang="en-GB" sz="2400" dirty="0" smtClean="0"/>
              <a:t>DROP,COVER,HOLD ON.</a:t>
            </a:r>
            <a:endParaRPr lang="en-GB" sz="2400" dirty="0"/>
          </a:p>
        </p:txBody>
      </p:sp>
      <p:sp>
        <p:nvSpPr>
          <p:cNvPr id="6" name="TextBox 5"/>
          <p:cNvSpPr txBox="1"/>
          <p:nvPr/>
        </p:nvSpPr>
        <p:spPr>
          <a:xfrm>
            <a:off x="8886424" y="2601532"/>
            <a:ext cx="3113666" cy="1569660"/>
          </a:xfrm>
          <a:prstGeom prst="rect">
            <a:avLst/>
          </a:prstGeom>
          <a:noFill/>
        </p:spPr>
        <p:txBody>
          <a:bodyPr wrap="square" rtlCol="0">
            <a:spAutoFit/>
          </a:bodyPr>
          <a:lstStyle/>
          <a:p>
            <a:r>
              <a:rPr lang="en-GB" sz="3200" dirty="0" smtClean="0"/>
              <a:t>This is a poster on how to drop, cover and hold. </a:t>
            </a:r>
            <a:endParaRPr lang="en-GB" sz="3200" dirty="0"/>
          </a:p>
        </p:txBody>
      </p:sp>
    </p:spTree>
    <p:extLst>
      <p:ext uri="{BB962C8B-B14F-4D97-AF65-F5344CB8AC3E}">
        <p14:creationId xmlns:p14="http://schemas.microsoft.com/office/powerpoint/2010/main" val="37625394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161" y="993821"/>
            <a:ext cx="10018713" cy="1752599"/>
          </a:xfrm>
        </p:spPr>
        <p:txBody>
          <a:bodyPr/>
          <a:lstStyle/>
          <a:p>
            <a:r>
              <a:rPr lang="en-GB" dirty="0" smtClean="0">
                <a:solidFill>
                  <a:schemeClr val="accent5">
                    <a:lumMod val="75000"/>
                  </a:schemeClr>
                </a:solidFill>
              </a:rPr>
              <a:t>What causes earthquakes?</a:t>
            </a:r>
            <a:endParaRPr lang="en-GB" dirty="0">
              <a:solidFill>
                <a:schemeClr val="accent5">
                  <a:lumMod val="75000"/>
                </a:schemeClr>
              </a:solidFill>
            </a:endParaRPr>
          </a:p>
        </p:txBody>
      </p:sp>
      <p:sp>
        <p:nvSpPr>
          <p:cNvPr id="3" name="Content Placeholder 2"/>
          <p:cNvSpPr>
            <a:spLocks noGrp="1"/>
          </p:cNvSpPr>
          <p:nvPr>
            <p:ph idx="1"/>
          </p:nvPr>
        </p:nvSpPr>
        <p:spPr/>
        <p:txBody>
          <a:bodyPr/>
          <a:lstStyle/>
          <a:p>
            <a:r>
              <a:rPr lang="en-GB" dirty="0" smtClean="0"/>
              <a:t>Earthquakes are created by tectonic plates rubbing together, colliding or moving apart.</a:t>
            </a:r>
            <a:endParaRPr lang="en-GB" dirty="0"/>
          </a:p>
        </p:txBody>
      </p:sp>
      <p:sp>
        <p:nvSpPr>
          <p:cNvPr id="4" name="Down Arrow 3"/>
          <p:cNvSpPr/>
          <p:nvPr/>
        </p:nvSpPr>
        <p:spPr>
          <a:xfrm>
            <a:off x="4108361" y="4932608"/>
            <a:ext cx="940157" cy="1506829"/>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Right Arrow 4"/>
          <p:cNvSpPr/>
          <p:nvPr/>
        </p:nvSpPr>
        <p:spPr>
          <a:xfrm rot="16200000">
            <a:off x="4570458" y="5201523"/>
            <a:ext cx="1393999" cy="108182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Right Arrow 5"/>
          <p:cNvSpPr/>
          <p:nvPr/>
        </p:nvSpPr>
        <p:spPr>
          <a:xfrm>
            <a:off x="7134896" y="5434885"/>
            <a:ext cx="1532586" cy="100455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ight Arrow 6"/>
          <p:cNvSpPr/>
          <p:nvPr/>
        </p:nvSpPr>
        <p:spPr>
          <a:xfrm rot="10800000">
            <a:off x="8474299" y="5434885"/>
            <a:ext cx="1738648" cy="1004551"/>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ight Arrow 7"/>
          <p:cNvSpPr/>
          <p:nvPr/>
        </p:nvSpPr>
        <p:spPr>
          <a:xfrm>
            <a:off x="2776491" y="5286777"/>
            <a:ext cx="1144031" cy="79849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Right Arrow 8"/>
          <p:cNvSpPr/>
          <p:nvPr/>
        </p:nvSpPr>
        <p:spPr>
          <a:xfrm rot="10800000">
            <a:off x="1484310" y="5219162"/>
            <a:ext cx="1236372" cy="93371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9701231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path" presetSubtype="0" accel="50000" decel="50000" fill="hold" grpId="0" nodeType="clickEffect">
                                  <p:stCondLst>
                                    <p:cond delay="0"/>
                                  </p:stCondLst>
                                  <p:childTnLst>
                                    <p:animMotion origin="layout" path="M 0 0 L -0.25 0 E" pathEditMode="relative" ptsTypes="">
                                      <p:cBhvr>
                                        <p:cTn id="6" dur="2000" fill="hold"/>
                                        <p:tgtEl>
                                          <p:spTgt spid="7"/>
                                        </p:tgtEl>
                                        <p:attrNameLst>
                                          <p:attrName>ppt_x</p:attrName>
                                          <p:attrName>ppt_y</p:attrName>
                                        </p:attrNameLst>
                                      </p:cBhvr>
                                    </p:animMotion>
                                  </p:childTnLst>
                                </p:cTn>
                              </p:par>
                            </p:childTnLst>
                          </p:cTn>
                        </p:par>
                      </p:childTnLst>
                    </p:cTn>
                  </p:par>
                  <p:par>
                    <p:cTn id="7" fill="hold">
                      <p:stCondLst>
                        <p:cond delay="indefinite"/>
                      </p:stCondLst>
                      <p:childTnLst>
                        <p:par>
                          <p:cTn id="8" fill="hold">
                            <p:stCondLst>
                              <p:cond delay="0"/>
                            </p:stCondLst>
                            <p:childTnLst>
                              <p:par>
                                <p:cTn id="9" presetID="64" presetClass="path" presetSubtype="0" accel="50000" decel="50000" fill="hold" grpId="0" nodeType="clickEffect">
                                  <p:stCondLst>
                                    <p:cond delay="0"/>
                                  </p:stCondLst>
                                  <p:childTnLst>
                                    <p:animMotion origin="layout" path="M 0 0 L 0 -0.25 E" pathEditMode="relative" ptsTypes="">
                                      <p:cBhvr>
                                        <p:cTn id="10" dur="2000" fill="hold"/>
                                        <p:tgtEl>
                                          <p:spTgt spid="5"/>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35" presetClass="path" presetSubtype="0" accel="50000" decel="50000" fill="hold" grpId="0" nodeType="clickEffect">
                                  <p:stCondLst>
                                    <p:cond delay="0"/>
                                  </p:stCondLst>
                                  <p:childTnLst>
                                    <p:animMotion origin="layout" path="M 0 0 L -0.25 0 E" pathEditMode="relative" ptsTypes="">
                                      <p:cBhvr>
                                        <p:cTn id="14" dur="2000" fill="hold"/>
                                        <p:tgtEl>
                                          <p:spTgt spid="9"/>
                                        </p:tgtEl>
                                        <p:attrNameLst>
                                          <p:attrName>ppt_x</p:attrName>
                                          <p:attrName>ppt_y</p:attrName>
                                        </p:attrNameLst>
                                      </p:cBhvr>
                                    </p:animMotion>
                                  </p:childTnLst>
                                </p:cTn>
                              </p:par>
                            </p:childTnLst>
                          </p:cTn>
                        </p:par>
                      </p:childTnLst>
                    </p:cTn>
                  </p:par>
                  <p:par>
                    <p:cTn id="15" fill="hold">
                      <p:stCondLst>
                        <p:cond delay="indefinite"/>
                      </p:stCondLst>
                      <p:childTnLst>
                        <p:par>
                          <p:cTn id="16" fill="hold">
                            <p:stCondLst>
                              <p:cond delay="0"/>
                            </p:stCondLst>
                            <p:childTnLst>
                              <p:par>
                                <p:cTn id="17" presetID="63" presetClass="path" presetSubtype="0" accel="50000" decel="50000" fill="hold" grpId="0" nodeType="clickEffect">
                                  <p:stCondLst>
                                    <p:cond delay="0"/>
                                  </p:stCondLst>
                                  <p:childTnLst>
                                    <p:animMotion origin="layout" path="M 0 0 L 0.25 0 E" pathEditMode="relative" ptsTypes="">
                                      <p:cBhvr>
                                        <p:cTn id="18" dur="2000" fill="hold"/>
                                        <p:tgtEl>
                                          <p:spTgt spid="8"/>
                                        </p:tgtEl>
                                        <p:attrNameLst>
                                          <p:attrName>ppt_x</p:attrName>
                                          <p:attrName>ppt_y</p:attrName>
                                        </p:attrNameLst>
                                      </p:cBhvr>
                                    </p:animMotion>
                                  </p:childTnLst>
                                </p:cTn>
                              </p:par>
                            </p:childTnLst>
                          </p:cTn>
                        </p:par>
                      </p:childTnLst>
                    </p:cTn>
                  </p:par>
                  <p:par>
                    <p:cTn id="19" fill="hold">
                      <p:stCondLst>
                        <p:cond delay="indefinite"/>
                      </p:stCondLst>
                      <p:childTnLst>
                        <p:par>
                          <p:cTn id="20" fill="hold">
                            <p:stCondLst>
                              <p:cond delay="0"/>
                            </p:stCondLst>
                            <p:childTnLst>
                              <p:par>
                                <p:cTn id="21" presetID="42" presetClass="path" presetSubtype="0" accel="50000" decel="50000" fill="hold" grpId="0" nodeType="clickEffect">
                                  <p:stCondLst>
                                    <p:cond delay="0"/>
                                  </p:stCondLst>
                                  <p:childTnLst>
                                    <p:animMotion origin="layout" path="M 0 0 L 0 0.25 E" pathEditMode="relative" ptsTypes="">
                                      <p:cBhvr>
                                        <p:cTn id="22" dur="2000" fill="hold"/>
                                        <p:tgtEl>
                                          <p:spTgt spid="4"/>
                                        </p:tgtEl>
                                        <p:attrNameLst>
                                          <p:attrName>ppt_x</p:attrName>
                                          <p:attrName>ppt_y</p:attrName>
                                        </p:attrNameLst>
                                      </p:cBhvr>
                                    </p:animMotion>
                                  </p:childTnLst>
                                </p:cTn>
                              </p:par>
                            </p:childTnLst>
                          </p:cTn>
                        </p:par>
                      </p:childTnLst>
                    </p:cTn>
                  </p:par>
                  <p:par>
                    <p:cTn id="23" fill="hold">
                      <p:stCondLst>
                        <p:cond delay="indefinite"/>
                      </p:stCondLst>
                      <p:childTnLst>
                        <p:par>
                          <p:cTn id="24" fill="hold">
                            <p:stCondLst>
                              <p:cond delay="0"/>
                            </p:stCondLst>
                            <p:childTnLst>
                              <p:par>
                                <p:cTn id="25" presetID="63" presetClass="path" presetSubtype="0" accel="50000" decel="50000" fill="hold" grpId="0" nodeType="clickEffect">
                                  <p:stCondLst>
                                    <p:cond delay="0"/>
                                  </p:stCondLst>
                                  <p:childTnLst>
                                    <p:animMotion origin="layout" path="M 0 0 L 0.25 0 E" pathEditMode="relative" ptsTypes="">
                                      <p:cBhvr>
                                        <p:cTn id="26" dur="2000" fill="hold"/>
                                        <p:tgtEl>
                                          <p:spTgt spid="6"/>
                                        </p:tgtEl>
                                        <p:attrNameLst>
                                          <p:attrName>ppt_x</p:attrName>
                                          <p:attrName>ppt_y</p:attrName>
                                        </p:attrNameLst>
                                      </p:cBhvr>
                                    </p:animMotion>
                                  </p:childTnLst>
                                </p:cTn>
                              </p:par>
                            </p:childTnLst>
                          </p:cTn>
                        </p:par>
                      </p:childTnLst>
                    </p:cTn>
                  </p:par>
                  <p:par>
                    <p:cTn id="27" fill="hold">
                      <p:stCondLst>
                        <p:cond delay="indefinite"/>
                      </p:stCondLst>
                      <p:childTnLst>
                        <p:par>
                          <p:cTn id="28" fill="hold">
                            <p:stCondLst>
                              <p:cond delay="0"/>
                            </p:stCondLst>
                            <p:childTnLst>
                              <p:par>
                                <p:cTn id="29" presetID="6" presetClass="entr" presetSubtype="16" fill="hold" grpId="0" nodeType="clickEffect">
                                  <p:stCondLst>
                                    <p:cond delay="0"/>
                                  </p:stCondLst>
                                  <p:childTnLst>
                                    <p:set>
                                      <p:cBhvr>
                                        <p:cTn id="30" dur="1" fill="hold">
                                          <p:stCondLst>
                                            <p:cond delay="0"/>
                                          </p:stCondLst>
                                        </p:cTn>
                                        <p:tgtEl>
                                          <p:spTgt spid="2"/>
                                        </p:tgtEl>
                                        <p:attrNameLst>
                                          <p:attrName>style.visibility</p:attrName>
                                        </p:attrNameLst>
                                      </p:cBhvr>
                                      <p:to>
                                        <p:strVal val="visible"/>
                                      </p:to>
                                    </p:set>
                                    <p:animEffect transition="in" filter="circle(in)">
                                      <p:cBhvr>
                                        <p:cTn id="31"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animBg="1"/>
      <p:bldP spid="5" grpId="0" animBg="1"/>
      <p:bldP spid="6" grpId="0" animBg="1"/>
      <p:bldP spid="7" grpId="0" animBg="1"/>
      <p:bldP spid="8" grpId="0" animBg="1"/>
      <p:bldP spid="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84311" y="0"/>
            <a:ext cx="10018713" cy="1752599"/>
          </a:xfrm>
        </p:spPr>
        <p:txBody>
          <a:bodyPr/>
          <a:lstStyle/>
          <a:p>
            <a:r>
              <a:rPr lang="en-GB" dirty="0" smtClean="0">
                <a:solidFill>
                  <a:schemeClr val="accent5">
                    <a:lumMod val="75000"/>
                  </a:schemeClr>
                </a:solidFill>
              </a:rPr>
              <a:t>Richter scale diagram!</a:t>
            </a:r>
            <a:endParaRPr lang="en-GB" dirty="0">
              <a:solidFill>
                <a:schemeClr val="accent5">
                  <a:lumMod val="75000"/>
                </a:schemeClr>
              </a:solidFill>
            </a:endParaRPr>
          </a:p>
        </p:txBody>
      </p:sp>
      <p:pic>
        <p:nvPicPr>
          <p:cNvPr id="17" name="Content Placeholder 16"/>
          <p:cNvPicPr>
            <a:picLocks noGrp="1" noChangeAspect="1"/>
          </p:cNvPicPr>
          <p:nvPr>
            <p:ph idx="1"/>
          </p:nvPr>
        </p:nvPicPr>
        <p:blipFill>
          <a:blip r:embed="rId2"/>
          <a:stretch>
            <a:fillRect/>
          </a:stretch>
        </p:blipFill>
        <p:spPr>
          <a:xfrm>
            <a:off x="3908602" y="1501422"/>
            <a:ext cx="2345442" cy="5120040"/>
          </a:xfrm>
          <a:prstGeom prst="rect">
            <a:avLst/>
          </a:prstGeom>
        </p:spPr>
      </p:pic>
      <p:pic>
        <p:nvPicPr>
          <p:cNvPr id="18" name="Picture 17"/>
          <p:cNvPicPr>
            <a:picLocks noChangeAspect="1"/>
          </p:cNvPicPr>
          <p:nvPr/>
        </p:nvPicPr>
        <p:blipFill>
          <a:blip r:embed="rId3"/>
          <a:stretch>
            <a:fillRect/>
          </a:stretch>
        </p:blipFill>
        <p:spPr>
          <a:xfrm>
            <a:off x="6346648" y="1501422"/>
            <a:ext cx="2718330" cy="5120041"/>
          </a:xfrm>
          <a:prstGeom prst="rect">
            <a:avLst/>
          </a:prstGeom>
        </p:spPr>
      </p:pic>
      <p:sp>
        <p:nvSpPr>
          <p:cNvPr id="19" name="TextBox 18"/>
          <p:cNvSpPr txBox="1"/>
          <p:nvPr/>
        </p:nvSpPr>
        <p:spPr>
          <a:xfrm>
            <a:off x="9358489" y="2585156"/>
            <a:ext cx="2698044" cy="3785652"/>
          </a:xfrm>
          <a:prstGeom prst="rect">
            <a:avLst/>
          </a:prstGeom>
          <a:noFill/>
        </p:spPr>
        <p:txBody>
          <a:bodyPr wrap="square" rtlCol="0">
            <a:spAutoFit/>
          </a:bodyPr>
          <a:lstStyle/>
          <a:p>
            <a:r>
              <a:rPr lang="en-GB" sz="2400" dirty="0" smtClean="0"/>
              <a:t>This is what a Richter scale looks like.</a:t>
            </a:r>
          </a:p>
          <a:p>
            <a:endParaRPr lang="en-GB" sz="2400" dirty="0"/>
          </a:p>
          <a:p>
            <a:endParaRPr lang="en-GB" sz="2400" dirty="0" smtClean="0"/>
          </a:p>
          <a:p>
            <a:endParaRPr lang="en-GB" sz="2400" dirty="0"/>
          </a:p>
          <a:p>
            <a:r>
              <a:rPr lang="en-GB" sz="2400" dirty="0" smtClean="0"/>
              <a:t>One of the biggest earthquakes has been the Kobe </a:t>
            </a:r>
            <a:r>
              <a:rPr lang="en-GB" sz="2400" dirty="0" smtClean="0"/>
              <a:t>earthquake.  </a:t>
            </a:r>
            <a:endParaRPr lang="en-GB" sz="2400" dirty="0"/>
          </a:p>
        </p:txBody>
      </p:sp>
      <p:sp>
        <p:nvSpPr>
          <p:cNvPr id="4" name="TextBox 3"/>
          <p:cNvSpPr txBox="1"/>
          <p:nvPr/>
        </p:nvSpPr>
        <p:spPr>
          <a:xfrm>
            <a:off x="1414904" y="991863"/>
            <a:ext cx="2493698" cy="4524315"/>
          </a:xfrm>
          <a:prstGeom prst="rect">
            <a:avLst/>
          </a:prstGeom>
          <a:noFill/>
        </p:spPr>
        <p:txBody>
          <a:bodyPr wrap="square" rtlCol="0">
            <a:spAutoFit/>
          </a:bodyPr>
          <a:lstStyle/>
          <a:p>
            <a:r>
              <a:rPr lang="en-GB" sz="2400" dirty="0" smtClean="0"/>
              <a:t>A Richter scale shows how much damage is done during an earthquake. A Richter scale is measured on a scale of 1 to 12. Did you know that if it goes up to 12 it will destroy everything! </a:t>
            </a:r>
            <a:endParaRPr lang="en-GB" sz="2400" dirty="0"/>
          </a:p>
        </p:txBody>
      </p:sp>
    </p:spTree>
    <p:extLst>
      <p:ext uri="{BB962C8B-B14F-4D97-AF65-F5344CB8AC3E}">
        <p14:creationId xmlns:p14="http://schemas.microsoft.com/office/powerpoint/2010/main" val="317696668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circle(in)">
                                      <p:cBhvr>
                                        <p:cTn id="7" dur="2000"/>
                                        <p:tgtEl>
                                          <p:spTgt spid="17"/>
                                        </p:tgtEl>
                                      </p:cBhvr>
                                    </p:animEffect>
                                  </p:childTnLst>
                                </p:cTn>
                              </p:par>
                            </p:childTnLst>
                          </p:cTn>
                        </p:par>
                      </p:childTnLst>
                    </p:cTn>
                  </p:par>
                  <p:par>
                    <p:cTn id="8" fill="hold">
                      <p:stCondLst>
                        <p:cond delay="indefinite"/>
                      </p:stCondLst>
                      <p:childTnLst>
                        <p:par>
                          <p:cTn id="9" fill="hold">
                            <p:stCondLst>
                              <p:cond delay="0"/>
                            </p:stCondLst>
                            <p:childTnLst>
                              <p:par>
                                <p:cTn id="10" presetID="42" presetClass="entr" presetSubtype="0"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fade">
                                      <p:cBhvr>
                                        <p:cTn id="12" dur="1000"/>
                                        <p:tgtEl>
                                          <p:spTgt spid="18"/>
                                        </p:tgtEl>
                                      </p:cBhvr>
                                    </p:animEffect>
                                    <p:anim calcmode="lin" valueType="num">
                                      <p:cBhvr>
                                        <p:cTn id="13" dur="1000" fill="hold"/>
                                        <p:tgtEl>
                                          <p:spTgt spid="18"/>
                                        </p:tgtEl>
                                        <p:attrNameLst>
                                          <p:attrName>ppt_x</p:attrName>
                                        </p:attrNameLst>
                                      </p:cBhvr>
                                      <p:tavLst>
                                        <p:tav tm="0">
                                          <p:val>
                                            <p:strVal val="#ppt_x"/>
                                          </p:val>
                                        </p:tav>
                                        <p:tav tm="100000">
                                          <p:val>
                                            <p:strVal val="#ppt_x"/>
                                          </p:val>
                                        </p:tav>
                                      </p:tavLst>
                                    </p:anim>
                                    <p:anim calcmode="lin" valueType="num">
                                      <p:cBhvr>
                                        <p:cTn id="14"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5">
                    <a:lumMod val="75000"/>
                  </a:schemeClr>
                </a:solidFill>
              </a:rPr>
              <a:t>The </a:t>
            </a:r>
            <a:r>
              <a:rPr lang="en-GB" dirty="0">
                <a:solidFill>
                  <a:schemeClr val="accent5">
                    <a:lumMod val="75000"/>
                  </a:schemeClr>
                </a:solidFill>
              </a:rPr>
              <a:t>K</a:t>
            </a:r>
            <a:r>
              <a:rPr lang="en-GB" dirty="0" smtClean="0">
                <a:solidFill>
                  <a:schemeClr val="accent5">
                    <a:lumMod val="75000"/>
                  </a:schemeClr>
                </a:solidFill>
              </a:rPr>
              <a:t>obe earthquake</a:t>
            </a:r>
            <a:endParaRPr lang="en-GB" dirty="0">
              <a:solidFill>
                <a:schemeClr val="accent5">
                  <a:lumMod val="75000"/>
                </a:schemeClr>
              </a:solidFill>
            </a:endParaRPr>
          </a:p>
        </p:txBody>
      </p:sp>
      <p:pic>
        <p:nvPicPr>
          <p:cNvPr id="4" name="Content Placeholder 3"/>
          <p:cNvPicPr>
            <a:picLocks noGrp="1" noChangeAspect="1"/>
          </p:cNvPicPr>
          <p:nvPr>
            <p:ph idx="1"/>
          </p:nvPr>
        </p:nvPicPr>
        <p:blipFill>
          <a:blip r:embed="rId2"/>
          <a:stretch>
            <a:fillRect/>
          </a:stretch>
        </p:blipFill>
        <p:spPr>
          <a:xfrm>
            <a:off x="4410869" y="2667000"/>
            <a:ext cx="4165600" cy="3124200"/>
          </a:xfrm>
          <a:prstGeom prst="rect">
            <a:avLst/>
          </a:prstGeom>
        </p:spPr>
      </p:pic>
      <p:sp>
        <p:nvSpPr>
          <p:cNvPr id="5" name="TextBox 4"/>
          <p:cNvSpPr txBox="1"/>
          <p:nvPr/>
        </p:nvSpPr>
        <p:spPr>
          <a:xfrm>
            <a:off x="8703733" y="2901244"/>
            <a:ext cx="3409246" cy="1569660"/>
          </a:xfrm>
          <a:prstGeom prst="rect">
            <a:avLst/>
          </a:prstGeom>
          <a:noFill/>
        </p:spPr>
        <p:txBody>
          <a:bodyPr wrap="square" rtlCol="0">
            <a:spAutoFit/>
          </a:bodyPr>
          <a:lstStyle/>
          <a:p>
            <a:r>
              <a:rPr lang="en-GB" sz="2400" dirty="0" smtClean="0"/>
              <a:t>As you can see, this has been one of the most terrifying and dangerous earthquakes ever!</a:t>
            </a:r>
            <a:endParaRPr lang="en-GB" sz="2400" dirty="0"/>
          </a:p>
        </p:txBody>
      </p:sp>
      <p:pic>
        <p:nvPicPr>
          <p:cNvPr id="3" name="Picture 2"/>
          <p:cNvPicPr>
            <a:picLocks noChangeAspect="1"/>
          </p:cNvPicPr>
          <p:nvPr/>
        </p:nvPicPr>
        <p:blipFill>
          <a:blip r:embed="rId3"/>
          <a:stretch>
            <a:fillRect/>
          </a:stretch>
        </p:blipFill>
        <p:spPr>
          <a:xfrm>
            <a:off x="292630" y="3016956"/>
            <a:ext cx="3990975" cy="2774244"/>
          </a:xfrm>
          <a:prstGeom prst="rect">
            <a:avLst/>
          </a:prstGeom>
        </p:spPr>
      </p:pic>
    </p:spTree>
    <p:extLst>
      <p:ext uri="{BB962C8B-B14F-4D97-AF65-F5344CB8AC3E}">
        <p14:creationId xmlns:p14="http://schemas.microsoft.com/office/powerpoint/2010/main" val="40021693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childTnLst>
                    </p:cTn>
                  </p:par>
                  <p:par>
                    <p:cTn id="8" fill="hold">
                      <p:stCondLst>
                        <p:cond delay="indefinite"/>
                      </p:stCondLst>
                      <p:childTnLst>
                        <p:par>
                          <p:cTn id="9" fill="hold">
                            <p:stCondLst>
                              <p:cond delay="0"/>
                            </p:stCondLst>
                            <p:childTnLst>
                              <p:par>
                                <p:cTn id="10" presetID="45" presetClass="entr" presetSubtype="0"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2000"/>
                                        <p:tgtEl>
                                          <p:spTgt spid="4"/>
                                        </p:tgtEl>
                                      </p:cBhvr>
                                    </p:animEffect>
                                    <p:anim calcmode="lin" valueType="num">
                                      <p:cBhvr>
                                        <p:cTn id="13" dur="2000" fill="hold"/>
                                        <p:tgtEl>
                                          <p:spTgt spid="4"/>
                                        </p:tgtEl>
                                        <p:attrNameLst>
                                          <p:attrName>ppt_w</p:attrName>
                                        </p:attrNameLst>
                                      </p:cBhvr>
                                      <p:tavLst>
                                        <p:tav tm="0" fmla="#ppt_w*sin(2.5*pi*$)">
                                          <p:val>
                                            <p:fltVal val="0"/>
                                          </p:val>
                                        </p:tav>
                                        <p:tav tm="100000">
                                          <p:val>
                                            <p:fltVal val="1"/>
                                          </p:val>
                                        </p:tav>
                                      </p:tavLst>
                                    </p:anim>
                                    <p:anim calcmode="lin" valueType="num">
                                      <p:cBhvr>
                                        <p:cTn id="14" dur="2000" fill="hold"/>
                                        <p:tgtEl>
                                          <p:spTgt spid="4"/>
                                        </p:tgtEl>
                                        <p:attrNameLst>
                                          <p:attrName>ppt_h</p:attrName>
                                        </p:attrNameLst>
                                      </p:cBhvr>
                                      <p:tavLst>
                                        <p:tav tm="0">
                                          <p:val>
                                            <p:strVal val="#ppt_h"/>
                                          </p:val>
                                        </p:tav>
                                        <p:tav tm="100000">
                                          <p:val>
                                            <p:strVal val="#ppt_h"/>
                                          </p:val>
                                        </p:tav>
                                      </p:tavLst>
                                    </p:anim>
                                  </p:childTnLst>
                                </p:cTn>
                              </p:par>
                            </p:childTnLst>
                          </p:cTn>
                        </p:par>
                      </p:childTnLst>
                    </p:cTn>
                  </p:par>
                  <p:par>
                    <p:cTn id="15" fill="hold">
                      <p:stCondLst>
                        <p:cond delay="indefinite"/>
                      </p:stCondLst>
                      <p:childTnLst>
                        <p:par>
                          <p:cTn id="16" fill="hold">
                            <p:stCondLst>
                              <p:cond delay="0"/>
                            </p:stCondLst>
                            <p:childTnLst>
                              <p:par>
                                <p:cTn id="17" presetID="45" presetClass="entr" presetSubtype="0" fill="hold" grpId="0" nodeType="click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2000"/>
                                        <p:tgtEl>
                                          <p:spTgt spid="5"/>
                                        </p:tgtEl>
                                      </p:cBhvr>
                                    </p:animEffect>
                                    <p:anim calcmode="lin" valueType="num">
                                      <p:cBhvr>
                                        <p:cTn id="20" dur="2000" fill="hold"/>
                                        <p:tgtEl>
                                          <p:spTgt spid="5"/>
                                        </p:tgtEl>
                                        <p:attrNameLst>
                                          <p:attrName>ppt_w</p:attrName>
                                        </p:attrNameLst>
                                      </p:cBhvr>
                                      <p:tavLst>
                                        <p:tav tm="0" fmla="#ppt_w*sin(2.5*pi*$)">
                                          <p:val>
                                            <p:fltVal val="0"/>
                                          </p:val>
                                        </p:tav>
                                        <p:tav tm="100000">
                                          <p:val>
                                            <p:fltVal val="1"/>
                                          </p:val>
                                        </p:tav>
                                      </p:tavLst>
                                    </p:anim>
                                    <p:anim calcmode="lin" valueType="num">
                                      <p:cBhvr>
                                        <p:cTn id="21" dur="2000" fill="hold"/>
                                        <p:tgtEl>
                                          <p:spTgt spid="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chemeClr val="accent5">
                    <a:lumMod val="75000"/>
                  </a:schemeClr>
                </a:solidFill>
              </a:rPr>
              <a:t>Thanks for listening</a:t>
            </a:r>
            <a:endParaRPr lang="en-GB" dirty="0">
              <a:solidFill>
                <a:schemeClr val="accent5">
                  <a:lumMod val="75000"/>
                </a:schemeClr>
              </a:solidFill>
            </a:endParaRPr>
          </a:p>
        </p:txBody>
      </p:sp>
      <p:pic>
        <p:nvPicPr>
          <p:cNvPr id="4" name="Picture 3"/>
          <p:cNvPicPr>
            <a:picLocks noChangeAspect="1"/>
          </p:cNvPicPr>
          <p:nvPr/>
        </p:nvPicPr>
        <p:blipFill>
          <a:blip r:embed="rId2"/>
          <a:stretch>
            <a:fillRect/>
          </a:stretch>
        </p:blipFill>
        <p:spPr>
          <a:xfrm>
            <a:off x="509320" y="2688167"/>
            <a:ext cx="4564957" cy="2926128"/>
          </a:xfrm>
          <a:prstGeom prst="rect">
            <a:avLst/>
          </a:prstGeom>
        </p:spPr>
      </p:pic>
      <p:sp>
        <p:nvSpPr>
          <p:cNvPr id="3" name="Subtitle 2"/>
          <p:cNvSpPr>
            <a:spLocks noGrp="1"/>
          </p:cNvSpPr>
          <p:nvPr>
            <p:ph type="subTitle" idx="1"/>
          </p:nvPr>
        </p:nvSpPr>
        <p:spPr/>
        <p:txBody>
          <a:bodyPr/>
          <a:lstStyle/>
          <a:p>
            <a:endParaRPr lang="en-GB" dirty="0"/>
          </a:p>
        </p:txBody>
      </p:sp>
    </p:spTree>
    <p:extLst>
      <p:ext uri="{BB962C8B-B14F-4D97-AF65-F5344CB8AC3E}">
        <p14:creationId xmlns:p14="http://schemas.microsoft.com/office/powerpoint/2010/main" val="253841101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3250">
        <p15:prstTrans prst="origami"/>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80">
                                          <p:stCondLst>
                                            <p:cond delay="0"/>
                                          </p:stCondLst>
                                        </p:cTn>
                                        <p:tgtEl>
                                          <p:spTgt spid="4"/>
                                        </p:tgtEl>
                                      </p:cBhvr>
                                    </p:animEffect>
                                    <p:anim calcmode="lin" valueType="num">
                                      <p:cBhvr>
                                        <p:cTn id="8" dur="1822" tmFilter="0,0; 0.14,0.36; 0.43,0.73; 0.71,0.91; 1.0,1.0">
                                          <p:stCondLst>
                                            <p:cond delay="0"/>
                                          </p:stCondLst>
                                        </p:cTn>
                                        <p:tgtEl>
                                          <p:spTgt spid="4"/>
                                        </p:tgtEl>
                                        <p:attrNameLst>
                                          <p:attrName>ppt_x</p:attrName>
                                        </p:attrNameLst>
                                      </p:cBhvr>
                                      <p:tavLst>
                                        <p:tav tm="0">
                                          <p:val>
                                            <p:strVal val="#ppt_x-0.25"/>
                                          </p:val>
                                        </p:tav>
                                        <p:tav tm="100000">
                                          <p:val>
                                            <p:strVal val="#ppt_x"/>
                                          </p:val>
                                        </p:tav>
                                      </p:tavLst>
                                    </p:anim>
                                    <p:anim calcmode="lin" valueType="num">
                                      <p:cBhvr>
                                        <p:cTn id="9" dur="664" tmFilter="0.0,0.0; 0.25,0.07; 0.50,0.2; 0.75,0.467; 1.0,1.0">
                                          <p:stCondLst>
                                            <p:cond delay="0"/>
                                          </p:stCondLst>
                                        </p:cTn>
                                        <p:tgtEl>
                                          <p:spTgt spid="4"/>
                                        </p:tgtEl>
                                        <p:attrNameLst>
                                          <p:attrName>ppt_y</p:attrName>
                                        </p:attrNameLst>
                                      </p:cBhvr>
                                      <p:tavLst>
                                        <p:tav tm="0" fmla="#ppt_y-sin(pi*$)/3">
                                          <p:val>
                                            <p:fltVal val="0.5"/>
                                          </p:val>
                                        </p:tav>
                                        <p:tav tm="100000">
                                          <p:val>
                                            <p:fltVal val="1"/>
                                          </p:val>
                                        </p:tav>
                                      </p:tavLst>
                                    </p:anim>
                                    <p:anim calcmode="lin" valueType="num">
                                      <p:cBhvr>
                                        <p:cTn id="10" dur="664" tmFilter="0, 0; 0.125,0.2665; 0.25,0.4; 0.375,0.465; 0.5,0.5;  0.625,0.535; 0.75,0.6; 0.875,0.7335; 1,1">
                                          <p:stCondLst>
                                            <p:cond delay="664"/>
                                          </p:stCondLst>
                                        </p:cTn>
                                        <p:tgtEl>
                                          <p:spTgt spid="4"/>
                                        </p:tgtEl>
                                        <p:attrNameLst>
                                          <p:attrName>ppt_y</p:attrName>
                                        </p:attrNameLst>
                                      </p:cBhvr>
                                      <p:tavLst>
                                        <p:tav tm="0" fmla="#ppt_y-sin(pi*$)/9">
                                          <p:val>
                                            <p:fltVal val="0"/>
                                          </p:val>
                                        </p:tav>
                                        <p:tav tm="100000">
                                          <p:val>
                                            <p:fltVal val="1"/>
                                          </p:val>
                                        </p:tav>
                                      </p:tavLst>
                                    </p:anim>
                                    <p:anim calcmode="lin" valueType="num">
                                      <p:cBhvr>
                                        <p:cTn id="11" dur="332" tmFilter="0, 0; 0.125,0.2665; 0.25,0.4; 0.375,0.465; 0.5,0.5;  0.625,0.535; 0.75,0.6; 0.875,0.7335; 1,1">
                                          <p:stCondLst>
                                            <p:cond delay="1324"/>
                                          </p:stCondLst>
                                        </p:cTn>
                                        <p:tgtEl>
                                          <p:spTgt spid="4"/>
                                        </p:tgtEl>
                                        <p:attrNameLst>
                                          <p:attrName>ppt_y</p:attrName>
                                        </p:attrNameLst>
                                      </p:cBhvr>
                                      <p:tavLst>
                                        <p:tav tm="0" fmla="#ppt_y-sin(pi*$)/27">
                                          <p:val>
                                            <p:fltVal val="0"/>
                                          </p:val>
                                        </p:tav>
                                        <p:tav tm="100000">
                                          <p:val>
                                            <p:fltVal val="1"/>
                                          </p:val>
                                        </p:tav>
                                      </p:tavLst>
                                    </p:anim>
                                    <p:anim calcmode="lin" valueType="num">
                                      <p:cBhvr>
                                        <p:cTn id="12" dur="164" tmFilter="0, 0; 0.125,0.2665; 0.25,0.4; 0.375,0.465; 0.5,0.5;  0.625,0.535; 0.75,0.6; 0.875,0.7335; 1,1">
                                          <p:stCondLst>
                                            <p:cond delay="1656"/>
                                          </p:stCondLst>
                                        </p:cTn>
                                        <p:tgtEl>
                                          <p:spTgt spid="4"/>
                                        </p:tgtEl>
                                        <p:attrNameLst>
                                          <p:attrName>ppt_y</p:attrName>
                                        </p:attrNameLst>
                                      </p:cBhvr>
                                      <p:tavLst>
                                        <p:tav tm="0" fmla="#ppt_y-sin(pi*$)/81">
                                          <p:val>
                                            <p:fltVal val="0"/>
                                          </p:val>
                                        </p:tav>
                                        <p:tav tm="100000">
                                          <p:val>
                                            <p:fltVal val="1"/>
                                          </p:val>
                                        </p:tav>
                                      </p:tavLst>
                                    </p:anim>
                                    <p:animScale>
                                      <p:cBhvr>
                                        <p:cTn id="13" dur="26">
                                          <p:stCondLst>
                                            <p:cond delay="650"/>
                                          </p:stCondLst>
                                        </p:cTn>
                                        <p:tgtEl>
                                          <p:spTgt spid="4"/>
                                        </p:tgtEl>
                                      </p:cBhvr>
                                      <p:to x="100000" y="60000"/>
                                    </p:animScale>
                                    <p:animScale>
                                      <p:cBhvr>
                                        <p:cTn id="14" dur="166" decel="50000">
                                          <p:stCondLst>
                                            <p:cond delay="676"/>
                                          </p:stCondLst>
                                        </p:cTn>
                                        <p:tgtEl>
                                          <p:spTgt spid="4"/>
                                        </p:tgtEl>
                                      </p:cBhvr>
                                      <p:to x="100000" y="100000"/>
                                    </p:animScale>
                                    <p:animScale>
                                      <p:cBhvr>
                                        <p:cTn id="15" dur="26">
                                          <p:stCondLst>
                                            <p:cond delay="1312"/>
                                          </p:stCondLst>
                                        </p:cTn>
                                        <p:tgtEl>
                                          <p:spTgt spid="4"/>
                                        </p:tgtEl>
                                      </p:cBhvr>
                                      <p:to x="100000" y="80000"/>
                                    </p:animScale>
                                    <p:animScale>
                                      <p:cBhvr>
                                        <p:cTn id="16" dur="166" decel="50000">
                                          <p:stCondLst>
                                            <p:cond delay="1338"/>
                                          </p:stCondLst>
                                        </p:cTn>
                                        <p:tgtEl>
                                          <p:spTgt spid="4"/>
                                        </p:tgtEl>
                                      </p:cBhvr>
                                      <p:to x="100000" y="100000"/>
                                    </p:animScale>
                                    <p:animScale>
                                      <p:cBhvr>
                                        <p:cTn id="17" dur="26">
                                          <p:stCondLst>
                                            <p:cond delay="1642"/>
                                          </p:stCondLst>
                                        </p:cTn>
                                        <p:tgtEl>
                                          <p:spTgt spid="4"/>
                                        </p:tgtEl>
                                      </p:cBhvr>
                                      <p:to x="100000" y="90000"/>
                                    </p:animScale>
                                    <p:animScale>
                                      <p:cBhvr>
                                        <p:cTn id="18" dur="166" decel="50000">
                                          <p:stCondLst>
                                            <p:cond delay="1668"/>
                                          </p:stCondLst>
                                        </p:cTn>
                                        <p:tgtEl>
                                          <p:spTgt spid="4"/>
                                        </p:tgtEl>
                                      </p:cBhvr>
                                      <p:to x="100000" y="100000"/>
                                    </p:animScale>
                                    <p:animScale>
                                      <p:cBhvr>
                                        <p:cTn id="19" dur="26">
                                          <p:stCondLst>
                                            <p:cond delay="1808"/>
                                          </p:stCondLst>
                                        </p:cTn>
                                        <p:tgtEl>
                                          <p:spTgt spid="4"/>
                                        </p:tgtEl>
                                      </p:cBhvr>
                                      <p:to x="100000" y="95000"/>
                                    </p:animScale>
                                    <p:animScale>
                                      <p:cBhvr>
                                        <p:cTn id="20" dur="166" decel="50000">
                                          <p:stCondLst>
                                            <p:cond delay="1834"/>
                                          </p:stCondLst>
                                        </p:cTn>
                                        <p:tgtEl>
                                          <p:spTgt spid="4"/>
                                        </p:tgtEl>
                                      </p:cBhvr>
                                      <p:to x="100000" y="100000"/>
                                    </p:animScale>
                                  </p:childTnLst>
                                </p:cTn>
                              </p:par>
                            </p:childTnLst>
                          </p:cTn>
                        </p:par>
                      </p:childTnLst>
                    </p:cTn>
                  </p:par>
                  <p:par>
                    <p:cTn id="21" fill="hold">
                      <p:stCondLst>
                        <p:cond delay="indefinite"/>
                      </p:stCondLst>
                      <p:childTnLst>
                        <p:par>
                          <p:cTn id="22" fill="hold">
                            <p:stCondLst>
                              <p:cond delay="0"/>
                            </p:stCondLst>
                            <p:childTnLst>
                              <p:par>
                                <p:cTn id="23" presetID="45" presetClass="entr" presetSubtype="0" fill="hold" grpId="0" nodeType="clickEffect">
                                  <p:stCondLst>
                                    <p:cond delay="0"/>
                                  </p:stCondLst>
                                  <p:childTnLst>
                                    <p:set>
                                      <p:cBhvr>
                                        <p:cTn id="24" dur="1" fill="hold">
                                          <p:stCondLst>
                                            <p:cond delay="0"/>
                                          </p:stCondLst>
                                        </p:cTn>
                                        <p:tgtEl>
                                          <p:spTgt spid="2"/>
                                        </p:tgtEl>
                                        <p:attrNameLst>
                                          <p:attrName>style.visibility</p:attrName>
                                        </p:attrNameLst>
                                      </p:cBhvr>
                                      <p:to>
                                        <p:strVal val="visible"/>
                                      </p:to>
                                    </p:set>
                                    <p:animEffect transition="in" filter="fade">
                                      <p:cBhvr>
                                        <p:cTn id="25" dur="2000"/>
                                        <p:tgtEl>
                                          <p:spTgt spid="2"/>
                                        </p:tgtEl>
                                      </p:cBhvr>
                                    </p:animEffect>
                                    <p:anim calcmode="lin" valueType="num">
                                      <p:cBhvr>
                                        <p:cTn id="26" dur="2000" fill="hold"/>
                                        <p:tgtEl>
                                          <p:spTgt spid="2"/>
                                        </p:tgtEl>
                                        <p:attrNameLst>
                                          <p:attrName>ppt_w</p:attrName>
                                        </p:attrNameLst>
                                      </p:cBhvr>
                                      <p:tavLst>
                                        <p:tav tm="0" fmla="#ppt_w*sin(2.5*pi*$)">
                                          <p:val>
                                            <p:fltVal val="0"/>
                                          </p:val>
                                        </p:tav>
                                        <p:tav tm="100000">
                                          <p:val>
                                            <p:fltVal val="1"/>
                                          </p:val>
                                        </p:tav>
                                      </p:tavLst>
                                    </p:anim>
                                    <p:anim calcmode="lin" valueType="num">
                                      <p:cBhvr>
                                        <p:cTn id="27"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docProps/app.xml><?xml version="1.0" encoding="utf-8"?>
<Properties xmlns="http://schemas.openxmlformats.org/officeDocument/2006/extended-properties" xmlns:vt="http://schemas.openxmlformats.org/officeDocument/2006/docPropsVTypes">
  <Template>TM03457496[[fn=Parallax]]</Template>
  <TotalTime>172</TotalTime>
  <Words>291</Words>
  <Application>Microsoft Office PowerPoint</Application>
  <PresentationFormat>Widescreen</PresentationFormat>
  <Paragraphs>36</Paragraphs>
  <Slides>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Aharoni</vt:lpstr>
      <vt:lpstr>Algerian</vt:lpstr>
      <vt:lpstr>Arial</vt:lpstr>
      <vt:lpstr>Corbel</vt:lpstr>
      <vt:lpstr>eaAharoni</vt:lpstr>
      <vt:lpstr>Parallax</vt:lpstr>
      <vt:lpstr>earthquakes</vt:lpstr>
      <vt:lpstr>Earth’s structure</vt:lpstr>
      <vt:lpstr>What are earthquakes?</vt:lpstr>
      <vt:lpstr>What to do in an earthquake?</vt:lpstr>
      <vt:lpstr>What causes earthquakes?</vt:lpstr>
      <vt:lpstr>Richter scale diagram!</vt:lpstr>
      <vt:lpstr>The Kobe earthquake</vt:lpstr>
      <vt:lpstr>Thanks for listening</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earthquakes</dc:title>
  <dc:creator>Matilda Buck</dc:creator>
  <cp:lastModifiedBy>Matilda Buck</cp:lastModifiedBy>
  <cp:revision>29</cp:revision>
  <dcterms:created xsi:type="dcterms:W3CDTF">2019-12-03T13:41:31Z</dcterms:created>
  <dcterms:modified xsi:type="dcterms:W3CDTF">2019-12-04T10:28:28Z</dcterms:modified>
</cp:coreProperties>
</file>