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6" d="100"/>
          <a:sy n="86" d="100"/>
        </p:scale>
        <p:origin x="51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128E2-8EEF-4BCB-857E-1097236A20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7830C7-87CD-4472-9E90-03D481DCA3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BA9BB2-74C4-4F32-BD3A-B8FCC664B89C}"/>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593F4880-8832-42D7-9F5E-53814325A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14F2BA-FF43-41E0-846D-82552060E612}"/>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2121413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06265-B9B3-461E-97CD-1A8DBA486F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BC05C2-36D6-48F6-82CC-1142DFB1DF9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DB20A4-2BF8-4028-A2DC-5B17965E3CF3}"/>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5DA2AB2F-E419-4E7D-8E54-E1D04AA4B3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FE5171-A5FB-4672-9695-F18B8E8D5798}"/>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353016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B4053-B283-4503-968F-ADE442CEC6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3D8362B-A7D2-4CE9-9A88-89A5AB7BCC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6EAE524-0CE8-48AA-970D-31B64A11D44F}"/>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65D45909-D587-4830-B4F7-8612D5D029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C5EBA-2AB6-4EA7-B617-4E389CA820D7}"/>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2945156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315F2-B6B7-4633-A431-792DF8DEE0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AAC9C3-F7FB-41F0-BA45-A7B6BEA13F9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A4F7DE6-333C-4A29-B9C0-3CF71C1955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CBA83F-C1CB-418C-849B-17A7CF40CEA8}"/>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6" name="Footer Placeholder 5">
            <a:extLst>
              <a:ext uri="{FF2B5EF4-FFF2-40B4-BE49-F238E27FC236}">
                <a16:creationId xmlns:a16="http://schemas.microsoft.com/office/drawing/2014/main" id="{B45D049A-9F9A-49CC-81D2-951A4CEF0B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BAEEAA-665B-485B-AA19-3F6F11B4AF3F}"/>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2723499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6EF46-9117-43B5-A01A-80AEE9E6BC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9EBA84-DA7B-437E-BA0A-8A3B1D96F9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209623-87A9-4688-8E94-0D25E355EC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373A9D-AB9D-417E-8B02-9075FBA7F5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DA3AFD-6421-49BB-87DA-E2B3B7E815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983E290-CDC5-41A2-86CF-861281813F24}"/>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8" name="Footer Placeholder 7">
            <a:extLst>
              <a:ext uri="{FF2B5EF4-FFF2-40B4-BE49-F238E27FC236}">
                <a16:creationId xmlns:a16="http://schemas.microsoft.com/office/drawing/2014/main" id="{A5556AAC-D564-4BBC-BBC6-173CC89839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E7E1D6-6DC2-4C4D-BF22-419F1B3734D7}"/>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1856192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8D9D0-AD19-4DC3-808C-3B2FA1AD03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47EB6A-CFD2-4AE3-AD1E-D9F40EF1C386}"/>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4" name="Footer Placeholder 3">
            <a:extLst>
              <a:ext uri="{FF2B5EF4-FFF2-40B4-BE49-F238E27FC236}">
                <a16:creationId xmlns:a16="http://schemas.microsoft.com/office/drawing/2014/main" id="{24001856-62A1-45D5-ACAA-A8E74CE5005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9FA7E-D3C5-4C20-BB77-87FD49A2E444}"/>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1572751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B0CACE-07FB-4B08-AD02-8948C688DCE4}"/>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3" name="Footer Placeholder 2">
            <a:extLst>
              <a:ext uri="{FF2B5EF4-FFF2-40B4-BE49-F238E27FC236}">
                <a16:creationId xmlns:a16="http://schemas.microsoft.com/office/drawing/2014/main" id="{E48136F0-B883-4B2E-911B-E8C192BBE1D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F721159-4A55-497F-B08C-5657661F9FB6}"/>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2989746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5AC93-8D1A-41E4-9314-C3B0AA16BB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0622B1C-BC93-4E2F-86E0-04AE6A32FA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8AD3C9-8B2F-49E0-8723-A4C007608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2D55637-2926-405A-A1C0-A713F7724890}"/>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6" name="Footer Placeholder 5">
            <a:extLst>
              <a:ext uri="{FF2B5EF4-FFF2-40B4-BE49-F238E27FC236}">
                <a16:creationId xmlns:a16="http://schemas.microsoft.com/office/drawing/2014/main" id="{9374E0E4-80B8-4A16-B04C-9772B4749A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445A52-D807-4A83-8A25-F30900EB7C4E}"/>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766942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FD4D-CF72-4BFC-BDC0-75EDF1C272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C8FE4A-D101-42BA-96D4-E185EB4C13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3A933F0-EA14-42EC-A833-711B9F48B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D2652B9-4A39-4289-BB61-B5E060D51377}"/>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6" name="Footer Placeholder 5">
            <a:extLst>
              <a:ext uri="{FF2B5EF4-FFF2-40B4-BE49-F238E27FC236}">
                <a16:creationId xmlns:a16="http://schemas.microsoft.com/office/drawing/2014/main" id="{EBA2AF7C-65E3-43D2-B557-D1842BEC3A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8F1EDA-E3D5-4D9E-892A-83C1C67BEA01}"/>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1423795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18D46-5B84-4279-8E89-6868CABA698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4C355E-A5A2-4B2B-B4C8-4DDFF290FE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3E47D4-0ECE-459F-AE2D-F87BD392445B}"/>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400849FC-97B5-405F-AB77-78ECD9E9CE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A4DAB-258D-418F-8F6E-822FEDBA1C41}"/>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605041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638012-0240-46D8-97B8-2DE36CC7F2E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8E5AA7-6603-4E27-B1F0-5716EABA323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42BB3D-B318-4608-8D75-02765AB83199}"/>
              </a:ext>
            </a:extLst>
          </p:cNvPr>
          <p:cNvSpPr>
            <a:spLocks noGrp="1"/>
          </p:cNvSpPr>
          <p:nvPr>
            <p:ph type="dt" sz="half" idx="10"/>
          </p:nvPr>
        </p:nvSpPr>
        <p:spPr/>
        <p:txBody>
          <a:body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684A981F-2F22-4B7A-8681-C64946C06D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826F78-550A-44B4-B3CA-386BB59A7B71}"/>
              </a:ext>
            </a:extLst>
          </p:cNvPr>
          <p:cNvSpPr>
            <a:spLocks noGrp="1"/>
          </p:cNvSpPr>
          <p:nvPr>
            <p:ph type="sldNum" sz="quarter" idx="12"/>
          </p:nvPr>
        </p:nvSpPr>
        <p:spPr/>
        <p:txBody>
          <a:bodyPr/>
          <a:lstStyle/>
          <a:p>
            <a:fld id="{0D424DF5-5743-4EE4-999D-6F7383B4DE62}" type="slidenum">
              <a:rPr lang="en-GB" smtClean="0"/>
              <a:t>‹#›</a:t>
            </a:fld>
            <a:endParaRPr lang="en-GB"/>
          </a:p>
        </p:txBody>
      </p:sp>
    </p:spTree>
    <p:extLst>
      <p:ext uri="{BB962C8B-B14F-4D97-AF65-F5344CB8AC3E}">
        <p14:creationId xmlns:p14="http://schemas.microsoft.com/office/powerpoint/2010/main" val="1337506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E268E4-F019-4EE1-9725-0C529D6CD9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5F8C3F-F658-4377-9DF5-D917F30831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E7E650-D0BA-4125-BFFB-D133A11222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00905C-2AE5-491F-BAD6-15C8EAD04E8F}" type="datetimeFigureOut">
              <a:rPr lang="en-GB" smtClean="0"/>
              <a:t>11/11/2021</a:t>
            </a:fld>
            <a:endParaRPr lang="en-GB"/>
          </a:p>
        </p:txBody>
      </p:sp>
      <p:sp>
        <p:nvSpPr>
          <p:cNvPr id="5" name="Footer Placeholder 4">
            <a:extLst>
              <a:ext uri="{FF2B5EF4-FFF2-40B4-BE49-F238E27FC236}">
                <a16:creationId xmlns:a16="http://schemas.microsoft.com/office/drawing/2014/main" id="{46216079-2A2A-4DEF-9F63-5E0BA66F26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01567D-9A0C-41F2-986E-BE70311043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424DF5-5743-4EE4-999D-6F7383B4DE62}" type="slidenum">
              <a:rPr lang="en-GB" smtClean="0"/>
              <a:t>‹#›</a:t>
            </a:fld>
            <a:endParaRPr lang="en-GB"/>
          </a:p>
        </p:txBody>
      </p:sp>
    </p:spTree>
    <p:extLst>
      <p:ext uri="{BB962C8B-B14F-4D97-AF65-F5344CB8AC3E}">
        <p14:creationId xmlns:p14="http://schemas.microsoft.com/office/powerpoint/2010/main" val="8376135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781E42-C7CC-4841-9974-860578489D6F}"/>
              </a:ext>
            </a:extLst>
          </p:cNvPr>
          <p:cNvPicPr>
            <a:picLocks noChangeAspect="1"/>
          </p:cNvPicPr>
          <p:nvPr/>
        </p:nvPicPr>
        <p:blipFill>
          <a:blip r:embed="rId2"/>
          <a:stretch>
            <a:fillRect/>
          </a:stretch>
        </p:blipFill>
        <p:spPr>
          <a:xfrm>
            <a:off x="0" y="-374351"/>
            <a:ext cx="12474223" cy="8247420"/>
          </a:xfrm>
          <a:prstGeom prst="rect">
            <a:avLst/>
          </a:prstGeom>
        </p:spPr>
      </p:pic>
      <p:sp>
        <p:nvSpPr>
          <p:cNvPr id="5" name="TextBox 4">
            <a:extLst>
              <a:ext uri="{FF2B5EF4-FFF2-40B4-BE49-F238E27FC236}">
                <a16:creationId xmlns:a16="http://schemas.microsoft.com/office/drawing/2014/main" id="{42A7C9FD-C05E-4912-8F4F-762F8E7615B1}"/>
              </a:ext>
            </a:extLst>
          </p:cNvPr>
          <p:cNvSpPr txBox="1"/>
          <p:nvPr/>
        </p:nvSpPr>
        <p:spPr>
          <a:xfrm>
            <a:off x="3275635" y="810228"/>
            <a:ext cx="5775768" cy="1323439"/>
          </a:xfrm>
          <a:prstGeom prst="rect">
            <a:avLst/>
          </a:prstGeom>
          <a:solidFill>
            <a:schemeClr val="bg1"/>
          </a:solidFill>
        </p:spPr>
        <p:txBody>
          <a:bodyPr wrap="square" rtlCol="0">
            <a:spAutoFit/>
          </a:bodyPr>
          <a:lstStyle/>
          <a:p>
            <a:r>
              <a:rPr lang="en-GB" sz="8000" dirty="0"/>
              <a:t>War Animals</a:t>
            </a:r>
          </a:p>
        </p:txBody>
      </p:sp>
      <p:sp>
        <p:nvSpPr>
          <p:cNvPr id="6" name="TextBox 5">
            <a:extLst>
              <a:ext uri="{FF2B5EF4-FFF2-40B4-BE49-F238E27FC236}">
                <a16:creationId xmlns:a16="http://schemas.microsoft.com/office/drawing/2014/main" id="{0E3238E4-4975-4380-99FE-C3466C2334A9}"/>
              </a:ext>
            </a:extLst>
          </p:cNvPr>
          <p:cNvSpPr txBox="1"/>
          <p:nvPr/>
        </p:nvSpPr>
        <p:spPr>
          <a:xfrm>
            <a:off x="1678329" y="4919241"/>
            <a:ext cx="2615879" cy="369332"/>
          </a:xfrm>
          <a:prstGeom prst="rect">
            <a:avLst/>
          </a:prstGeom>
          <a:solidFill>
            <a:schemeClr val="bg1"/>
          </a:solidFill>
        </p:spPr>
        <p:txBody>
          <a:bodyPr wrap="square" rtlCol="0">
            <a:spAutoFit/>
          </a:bodyPr>
          <a:lstStyle/>
          <a:p>
            <a:r>
              <a:rPr lang="en-GB" dirty="0"/>
              <a:t>By Oliver + Shelby + Enija</a:t>
            </a:r>
          </a:p>
        </p:txBody>
      </p:sp>
      <p:pic>
        <p:nvPicPr>
          <p:cNvPr id="8" name="Picture 7">
            <a:extLst>
              <a:ext uri="{FF2B5EF4-FFF2-40B4-BE49-F238E27FC236}">
                <a16:creationId xmlns:a16="http://schemas.microsoft.com/office/drawing/2014/main" id="{78859250-D75F-41C2-BA30-956063B6780D}"/>
              </a:ext>
            </a:extLst>
          </p:cNvPr>
          <p:cNvPicPr>
            <a:picLocks noChangeAspect="1"/>
          </p:cNvPicPr>
          <p:nvPr/>
        </p:nvPicPr>
        <p:blipFill>
          <a:blip r:embed="rId3"/>
          <a:stretch>
            <a:fillRect/>
          </a:stretch>
        </p:blipFill>
        <p:spPr>
          <a:xfrm rot="1323458">
            <a:off x="313479" y="1841459"/>
            <a:ext cx="3172428" cy="2287809"/>
          </a:xfrm>
          <a:prstGeom prst="rect">
            <a:avLst/>
          </a:prstGeom>
        </p:spPr>
      </p:pic>
      <p:pic>
        <p:nvPicPr>
          <p:cNvPr id="9" name="Picture 8">
            <a:extLst>
              <a:ext uri="{FF2B5EF4-FFF2-40B4-BE49-F238E27FC236}">
                <a16:creationId xmlns:a16="http://schemas.microsoft.com/office/drawing/2014/main" id="{3990A241-4317-41C5-AC79-D773A46C1A3C}"/>
              </a:ext>
            </a:extLst>
          </p:cNvPr>
          <p:cNvPicPr>
            <a:picLocks noChangeAspect="1"/>
          </p:cNvPicPr>
          <p:nvPr/>
        </p:nvPicPr>
        <p:blipFill>
          <a:blip r:embed="rId4"/>
          <a:stretch>
            <a:fillRect/>
          </a:stretch>
        </p:blipFill>
        <p:spPr>
          <a:xfrm>
            <a:off x="9361266" y="1353821"/>
            <a:ext cx="2838450" cy="4791075"/>
          </a:xfrm>
          <a:prstGeom prst="rect">
            <a:avLst/>
          </a:prstGeom>
        </p:spPr>
      </p:pic>
      <p:pic>
        <p:nvPicPr>
          <p:cNvPr id="10" name="Picture 9">
            <a:extLst>
              <a:ext uri="{FF2B5EF4-FFF2-40B4-BE49-F238E27FC236}">
                <a16:creationId xmlns:a16="http://schemas.microsoft.com/office/drawing/2014/main" id="{F25DC075-45CD-4D89-8241-6FE524DBD7B8}"/>
              </a:ext>
            </a:extLst>
          </p:cNvPr>
          <p:cNvPicPr>
            <a:picLocks noChangeAspect="1"/>
          </p:cNvPicPr>
          <p:nvPr/>
        </p:nvPicPr>
        <p:blipFill>
          <a:blip r:embed="rId5"/>
          <a:stretch>
            <a:fillRect/>
          </a:stretch>
        </p:blipFill>
        <p:spPr>
          <a:xfrm rot="21214124">
            <a:off x="5214491" y="4142011"/>
            <a:ext cx="2731671" cy="2918546"/>
          </a:xfrm>
          <a:prstGeom prst="rect">
            <a:avLst/>
          </a:prstGeom>
        </p:spPr>
      </p:pic>
    </p:spTree>
    <p:extLst>
      <p:ext uri="{BB962C8B-B14F-4D97-AF65-F5344CB8AC3E}">
        <p14:creationId xmlns:p14="http://schemas.microsoft.com/office/powerpoint/2010/main" val="144970950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nodeType="clickEffect">
                                  <p:stCondLst>
                                    <p:cond delay="0"/>
                                  </p:stCondLst>
                                  <p:childTnLst>
                                    <p:animRot by="21600000">
                                      <p:cBhvr>
                                        <p:cTn id="11" dur="2000" fill="hold"/>
                                        <p:tgtEl>
                                          <p:spTgt spid="10"/>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80">
                                          <p:stCondLst>
                                            <p:cond delay="0"/>
                                          </p:stCondLst>
                                        </p:cTn>
                                        <p:tgtEl>
                                          <p:spTgt spid="9"/>
                                        </p:tgtEl>
                                      </p:cBhvr>
                                    </p:animEffect>
                                    <p:anim calcmode="lin" valueType="num">
                                      <p:cBhvr>
                                        <p:cTn id="1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gtEl>
                                      </p:cBhvr>
                                      <p:to x="100000" y="60000"/>
                                    </p:animScale>
                                    <p:animScale>
                                      <p:cBhvr>
                                        <p:cTn id="23" dur="166" decel="50000">
                                          <p:stCondLst>
                                            <p:cond delay="676"/>
                                          </p:stCondLst>
                                        </p:cTn>
                                        <p:tgtEl>
                                          <p:spTgt spid="9"/>
                                        </p:tgtEl>
                                      </p:cBhvr>
                                      <p:to x="100000" y="100000"/>
                                    </p:animScale>
                                    <p:animScale>
                                      <p:cBhvr>
                                        <p:cTn id="24" dur="26">
                                          <p:stCondLst>
                                            <p:cond delay="1312"/>
                                          </p:stCondLst>
                                        </p:cTn>
                                        <p:tgtEl>
                                          <p:spTgt spid="9"/>
                                        </p:tgtEl>
                                      </p:cBhvr>
                                      <p:to x="100000" y="80000"/>
                                    </p:animScale>
                                    <p:animScale>
                                      <p:cBhvr>
                                        <p:cTn id="25" dur="166" decel="50000">
                                          <p:stCondLst>
                                            <p:cond delay="1338"/>
                                          </p:stCondLst>
                                        </p:cTn>
                                        <p:tgtEl>
                                          <p:spTgt spid="9"/>
                                        </p:tgtEl>
                                      </p:cBhvr>
                                      <p:to x="100000" y="100000"/>
                                    </p:animScale>
                                    <p:animScale>
                                      <p:cBhvr>
                                        <p:cTn id="26" dur="26">
                                          <p:stCondLst>
                                            <p:cond delay="1642"/>
                                          </p:stCondLst>
                                        </p:cTn>
                                        <p:tgtEl>
                                          <p:spTgt spid="9"/>
                                        </p:tgtEl>
                                      </p:cBhvr>
                                      <p:to x="100000" y="90000"/>
                                    </p:animScale>
                                    <p:animScale>
                                      <p:cBhvr>
                                        <p:cTn id="27" dur="166" decel="50000">
                                          <p:stCondLst>
                                            <p:cond delay="1668"/>
                                          </p:stCondLst>
                                        </p:cTn>
                                        <p:tgtEl>
                                          <p:spTgt spid="9"/>
                                        </p:tgtEl>
                                      </p:cBhvr>
                                      <p:to x="100000" y="100000"/>
                                    </p:animScale>
                                    <p:animScale>
                                      <p:cBhvr>
                                        <p:cTn id="28" dur="26">
                                          <p:stCondLst>
                                            <p:cond delay="1808"/>
                                          </p:stCondLst>
                                        </p:cTn>
                                        <p:tgtEl>
                                          <p:spTgt spid="9"/>
                                        </p:tgtEl>
                                      </p:cBhvr>
                                      <p:to x="100000" y="95000"/>
                                    </p:animScale>
                                    <p:animScale>
                                      <p:cBhvr>
                                        <p:cTn id="29"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62F148-E6B3-4002-BE13-4E0202A16944}"/>
              </a:ext>
            </a:extLst>
          </p:cNvPr>
          <p:cNvPicPr>
            <a:picLocks noChangeAspect="1"/>
          </p:cNvPicPr>
          <p:nvPr/>
        </p:nvPicPr>
        <p:blipFill>
          <a:blip r:embed="rId2"/>
          <a:stretch>
            <a:fillRect/>
          </a:stretch>
        </p:blipFill>
        <p:spPr>
          <a:xfrm>
            <a:off x="-648182" y="-1029963"/>
            <a:ext cx="13199782" cy="8727128"/>
          </a:xfrm>
          <a:prstGeom prst="rect">
            <a:avLst/>
          </a:prstGeom>
        </p:spPr>
      </p:pic>
      <p:sp>
        <p:nvSpPr>
          <p:cNvPr id="3" name="TextBox 2">
            <a:extLst>
              <a:ext uri="{FF2B5EF4-FFF2-40B4-BE49-F238E27FC236}">
                <a16:creationId xmlns:a16="http://schemas.microsoft.com/office/drawing/2014/main" id="{77904C0A-05B5-453C-842B-3EAE82FB4F78}"/>
              </a:ext>
            </a:extLst>
          </p:cNvPr>
          <p:cNvSpPr txBox="1"/>
          <p:nvPr/>
        </p:nvSpPr>
        <p:spPr>
          <a:xfrm>
            <a:off x="315465" y="1730935"/>
            <a:ext cx="1668385" cy="646331"/>
          </a:xfrm>
          <a:prstGeom prst="rect">
            <a:avLst/>
          </a:prstGeom>
          <a:solidFill>
            <a:schemeClr val="bg1"/>
          </a:solidFill>
        </p:spPr>
        <p:txBody>
          <a:bodyPr wrap="square" rtlCol="0">
            <a:spAutoFit/>
          </a:bodyPr>
          <a:lstStyle/>
          <a:p>
            <a:r>
              <a:rPr lang="en-GB" sz="3600" b="1" u="sng" dirty="0"/>
              <a:t>Lucca:</a:t>
            </a:r>
          </a:p>
        </p:txBody>
      </p:sp>
      <p:sp>
        <p:nvSpPr>
          <p:cNvPr id="4" name="TextBox 3">
            <a:extLst>
              <a:ext uri="{FF2B5EF4-FFF2-40B4-BE49-F238E27FC236}">
                <a16:creationId xmlns:a16="http://schemas.microsoft.com/office/drawing/2014/main" id="{EB38048E-9C5B-448E-908F-AC798F6D7E6E}"/>
              </a:ext>
            </a:extLst>
          </p:cNvPr>
          <p:cNvSpPr txBox="1"/>
          <p:nvPr/>
        </p:nvSpPr>
        <p:spPr>
          <a:xfrm>
            <a:off x="315465" y="2777376"/>
            <a:ext cx="5448722" cy="3785652"/>
          </a:xfrm>
          <a:prstGeom prst="rect">
            <a:avLst/>
          </a:prstGeom>
          <a:solidFill>
            <a:schemeClr val="bg1"/>
          </a:solidFill>
        </p:spPr>
        <p:txBody>
          <a:bodyPr wrap="square" rtlCol="0">
            <a:spAutoFit/>
          </a:bodyPr>
          <a:lstStyle/>
          <a:p>
            <a:r>
              <a:rPr lang="en-GB" sz="2000" dirty="0"/>
              <a:t>Sergeant Lucca (who was a dog) fought in the war. She was a brave German Shepherd, who unfortunately lost one leg whilst saving people who were injured. On patrol with the marines she would walk off in front off the leash. She searched roads, buildings and vehicles using her sensitive nose to sniff ammunition and explosives. She suffered a very bad leg injury but still went on in the war, that is why she won a Gallantry medal (gallantry means bravery).People say that ‘ Few dogs were as clever as Lucca, or as brave’. Here is a picture of her.</a:t>
            </a:r>
          </a:p>
        </p:txBody>
      </p:sp>
      <p:pic>
        <p:nvPicPr>
          <p:cNvPr id="6" name="Picture 5">
            <a:extLst>
              <a:ext uri="{FF2B5EF4-FFF2-40B4-BE49-F238E27FC236}">
                <a16:creationId xmlns:a16="http://schemas.microsoft.com/office/drawing/2014/main" id="{3DFBA4FE-BE09-46B1-BF47-07942A0D0623}"/>
              </a:ext>
            </a:extLst>
          </p:cNvPr>
          <p:cNvPicPr>
            <a:picLocks noChangeAspect="1"/>
          </p:cNvPicPr>
          <p:nvPr/>
        </p:nvPicPr>
        <p:blipFill>
          <a:blip r:embed="rId3"/>
          <a:stretch>
            <a:fillRect/>
          </a:stretch>
        </p:blipFill>
        <p:spPr>
          <a:xfrm>
            <a:off x="6427812" y="189854"/>
            <a:ext cx="5448722" cy="6478292"/>
          </a:xfrm>
          <a:prstGeom prst="rect">
            <a:avLst/>
          </a:prstGeom>
        </p:spPr>
      </p:pic>
      <p:pic>
        <p:nvPicPr>
          <p:cNvPr id="7" name="Picture 6">
            <a:extLst>
              <a:ext uri="{FF2B5EF4-FFF2-40B4-BE49-F238E27FC236}">
                <a16:creationId xmlns:a16="http://schemas.microsoft.com/office/drawing/2014/main" id="{2CB08B44-29EF-4D5C-81FE-7495572D7987}"/>
              </a:ext>
            </a:extLst>
          </p:cNvPr>
          <p:cNvPicPr>
            <a:picLocks noChangeAspect="1"/>
          </p:cNvPicPr>
          <p:nvPr/>
        </p:nvPicPr>
        <p:blipFill>
          <a:blip r:embed="rId4"/>
          <a:stretch>
            <a:fillRect/>
          </a:stretch>
        </p:blipFill>
        <p:spPr>
          <a:xfrm>
            <a:off x="2363586" y="236733"/>
            <a:ext cx="3039787" cy="2140533"/>
          </a:xfrm>
          <a:prstGeom prst="rect">
            <a:avLst/>
          </a:prstGeom>
        </p:spPr>
      </p:pic>
      <p:sp>
        <p:nvSpPr>
          <p:cNvPr id="8" name="TextBox 7">
            <a:extLst>
              <a:ext uri="{FF2B5EF4-FFF2-40B4-BE49-F238E27FC236}">
                <a16:creationId xmlns:a16="http://schemas.microsoft.com/office/drawing/2014/main" id="{CDE19761-8F29-455C-B76C-084629CEF1C5}"/>
              </a:ext>
            </a:extLst>
          </p:cNvPr>
          <p:cNvSpPr txBox="1"/>
          <p:nvPr/>
        </p:nvSpPr>
        <p:spPr>
          <a:xfrm>
            <a:off x="315465" y="2377266"/>
            <a:ext cx="3039787" cy="400110"/>
          </a:xfrm>
          <a:prstGeom prst="rect">
            <a:avLst/>
          </a:prstGeom>
          <a:solidFill>
            <a:schemeClr val="bg1"/>
          </a:solidFill>
        </p:spPr>
        <p:txBody>
          <a:bodyPr wrap="square" rtlCol="0">
            <a:spAutoFit/>
          </a:bodyPr>
          <a:lstStyle/>
          <a:p>
            <a:r>
              <a:rPr lang="en-GB" sz="2000" dirty="0"/>
              <a:t>(The dog of 400 missions)</a:t>
            </a:r>
          </a:p>
        </p:txBody>
      </p:sp>
    </p:spTree>
    <p:extLst>
      <p:ext uri="{BB962C8B-B14F-4D97-AF65-F5344CB8AC3E}">
        <p14:creationId xmlns:p14="http://schemas.microsoft.com/office/powerpoint/2010/main" val="9621361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ircle(in)">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BD3C7C-6E39-4484-90C2-1328CF66285B}"/>
              </a:ext>
            </a:extLst>
          </p:cNvPr>
          <p:cNvPicPr>
            <a:picLocks noChangeAspect="1"/>
          </p:cNvPicPr>
          <p:nvPr/>
        </p:nvPicPr>
        <p:blipFill>
          <a:blip r:embed="rId2"/>
          <a:stretch>
            <a:fillRect/>
          </a:stretch>
        </p:blipFill>
        <p:spPr>
          <a:xfrm>
            <a:off x="-138896" y="-1"/>
            <a:ext cx="12330896" cy="7462873"/>
          </a:xfrm>
          <a:prstGeom prst="rect">
            <a:avLst/>
          </a:prstGeom>
        </p:spPr>
      </p:pic>
      <p:sp>
        <p:nvSpPr>
          <p:cNvPr id="3" name="TextBox 2">
            <a:extLst>
              <a:ext uri="{FF2B5EF4-FFF2-40B4-BE49-F238E27FC236}">
                <a16:creationId xmlns:a16="http://schemas.microsoft.com/office/drawing/2014/main" id="{AA0D17B3-823A-4D10-9B99-F9383D081D38}"/>
              </a:ext>
            </a:extLst>
          </p:cNvPr>
          <p:cNvSpPr txBox="1"/>
          <p:nvPr/>
        </p:nvSpPr>
        <p:spPr>
          <a:xfrm>
            <a:off x="728132" y="2919350"/>
            <a:ext cx="2765778" cy="1107996"/>
          </a:xfrm>
          <a:prstGeom prst="rect">
            <a:avLst/>
          </a:prstGeom>
          <a:solidFill>
            <a:schemeClr val="bg1"/>
          </a:solidFill>
        </p:spPr>
        <p:txBody>
          <a:bodyPr wrap="square" rtlCol="0">
            <a:spAutoFit/>
          </a:bodyPr>
          <a:lstStyle/>
          <a:p>
            <a:r>
              <a:rPr lang="en-GB" sz="6600" b="1" u="sng" dirty="0"/>
              <a:t>Simon:</a:t>
            </a:r>
          </a:p>
        </p:txBody>
      </p:sp>
      <p:pic>
        <p:nvPicPr>
          <p:cNvPr id="4" name="Picture 3">
            <a:extLst>
              <a:ext uri="{FF2B5EF4-FFF2-40B4-BE49-F238E27FC236}">
                <a16:creationId xmlns:a16="http://schemas.microsoft.com/office/drawing/2014/main" id="{0BBC5166-3553-42CB-9B53-ACB70233D0D8}"/>
              </a:ext>
            </a:extLst>
          </p:cNvPr>
          <p:cNvPicPr>
            <a:picLocks noChangeAspect="1"/>
          </p:cNvPicPr>
          <p:nvPr/>
        </p:nvPicPr>
        <p:blipFill>
          <a:blip r:embed="rId3"/>
          <a:stretch>
            <a:fillRect/>
          </a:stretch>
        </p:blipFill>
        <p:spPr>
          <a:xfrm>
            <a:off x="3794830" y="255683"/>
            <a:ext cx="8096250" cy="3390900"/>
          </a:xfrm>
          <a:prstGeom prst="rect">
            <a:avLst/>
          </a:prstGeom>
        </p:spPr>
      </p:pic>
      <p:sp>
        <p:nvSpPr>
          <p:cNvPr id="5" name="TextBox 4">
            <a:extLst>
              <a:ext uri="{FF2B5EF4-FFF2-40B4-BE49-F238E27FC236}">
                <a16:creationId xmlns:a16="http://schemas.microsoft.com/office/drawing/2014/main" id="{3B3CB939-7CCE-499C-AF02-DA7ED1E2F93C}"/>
              </a:ext>
            </a:extLst>
          </p:cNvPr>
          <p:cNvSpPr txBox="1"/>
          <p:nvPr/>
        </p:nvSpPr>
        <p:spPr>
          <a:xfrm>
            <a:off x="728133" y="4036949"/>
            <a:ext cx="10735733" cy="2308324"/>
          </a:xfrm>
          <a:prstGeom prst="rect">
            <a:avLst/>
          </a:prstGeom>
          <a:solidFill>
            <a:schemeClr val="bg1"/>
          </a:solidFill>
        </p:spPr>
        <p:txBody>
          <a:bodyPr wrap="square" rtlCol="0">
            <a:spAutoFit/>
          </a:bodyPr>
          <a:lstStyle/>
          <a:p>
            <a:r>
              <a:rPr lang="en-GB" sz="2400" dirty="0"/>
              <a:t>This cat is very special. He started WW2 when he was very small. He may look like he doesn’t know or do anything, but he does plenty. This cat was brought on ship to chase mice and rat so the sailors don’t have to catch them. Also one time after a barrage gunfire, 56 members of the ship’s crew lay dead or wounded. Simon was missing. When Simon returned he had wounds all over him. After a few weeks he retuned back to his normal self. Simon was very happy indeed.</a:t>
            </a:r>
          </a:p>
        </p:txBody>
      </p:sp>
    </p:spTree>
    <p:extLst>
      <p:ext uri="{BB962C8B-B14F-4D97-AF65-F5344CB8AC3E}">
        <p14:creationId xmlns:p14="http://schemas.microsoft.com/office/powerpoint/2010/main" val="303487527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ADE740-29C6-48F5-B802-1F3E5B7961AC}"/>
              </a:ext>
            </a:extLst>
          </p:cNvPr>
          <p:cNvPicPr>
            <a:picLocks noChangeAspect="1"/>
          </p:cNvPicPr>
          <p:nvPr/>
        </p:nvPicPr>
        <p:blipFill>
          <a:blip r:embed="rId2"/>
          <a:stretch>
            <a:fillRect/>
          </a:stretch>
        </p:blipFill>
        <p:spPr>
          <a:xfrm>
            <a:off x="5860" y="0"/>
            <a:ext cx="12186140" cy="6858000"/>
          </a:xfrm>
          <a:prstGeom prst="rect">
            <a:avLst/>
          </a:prstGeom>
        </p:spPr>
      </p:pic>
      <p:sp>
        <p:nvSpPr>
          <p:cNvPr id="4" name="TextBox 3">
            <a:extLst>
              <a:ext uri="{FF2B5EF4-FFF2-40B4-BE49-F238E27FC236}">
                <a16:creationId xmlns:a16="http://schemas.microsoft.com/office/drawing/2014/main" id="{9BA8EEA4-6E3B-4F2A-853D-EAF9B8BCFF15}"/>
              </a:ext>
            </a:extLst>
          </p:cNvPr>
          <p:cNvSpPr txBox="1"/>
          <p:nvPr/>
        </p:nvSpPr>
        <p:spPr>
          <a:xfrm>
            <a:off x="334849" y="3180101"/>
            <a:ext cx="4876800" cy="584775"/>
          </a:xfrm>
          <a:prstGeom prst="rect">
            <a:avLst/>
          </a:prstGeom>
          <a:solidFill>
            <a:schemeClr val="bg1"/>
          </a:solidFill>
        </p:spPr>
        <p:txBody>
          <a:bodyPr wrap="square" rtlCol="0">
            <a:spAutoFit/>
          </a:bodyPr>
          <a:lstStyle/>
          <a:p>
            <a:r>
              <a:rPr lang="en-GB" sz="3200" b="1" u="sng" dirty="0"/>
              <a:t>Mary the Miracle Pigeon:</a:t>
            </a:r>
          </a:p>
        </p:txBody>
      </p:sp>
      <p:sp>
        <p:nvSpPr>
          <p:cNvPr id="5" name="TextBox 4">
            <a:extLst>
              <a:ext uri="{FF2B5EF4-FFF2-40B4-BE49-F238E27FC236}">
                <a16:creationId xmlns:a16="http://schemas.microsoft.com/office/drawing/2014/main" id="{2058480F-9476-40A7-98F0-B776D65080FE}"/>
              </a:ext>
            </a:extLst>
          </p:cNvPr>
          <p:cNvSpPr txBox="1"/>
          <p:nvPr/>
        </p:nvSpPr>
        <p:spPr>
          <a:xfrm>
            <a:off x="334849" y="3764876"/>
            <a:ext cx="9791284" cy="3046988"/>
          </a:xfrm>
          <a:prstGeom prst="rect">
            <a:avLst/>
          </a:prstGeom>
          <a:solidFill>
            <a:schemeClr val="bg1"/>
          </a:solidFill>
        </p:spPr>
        <p:txBody>
          <a:bodyPr wrap="square" rtlCol="0">
            <a:spAutoFit/>
          </a:bodyPr>
          <a:lstStyle/>
          <a:p>
            <a:r>
              <a:rPr lang="en-GB" sz="2400" dirty="0"/>
              <a:t>This pigeon is not like any other animal who we described in this PowerPoint. Mary completed many missions. She went and found other people who were injured. Those people sent messages by attaching them onto the pigeon. Then she flew all the way back home. She never gets lost because she always knows where she is going. On one occasion she was attacked by German-kept </a:t>
            </a:r>
            <a:r>
              <a:rPr lang="en-GB" sz="2400" u="sng" dirty="0"/>
              <a:t>hawks</a:t>
            </a:r>
            <a:r>
              <a:rPr lang="en-GB" sz="2400" dirty="0"/>
              <a:t> stationed in Pas-de-Calais returning home with wounds to her neck and right breast. She recovered sufficiently and was put back in service two months later.</a:t>
            </a:r>
          </a:p>
        </p:txBody>
      </p:sp>
      <p:pic>
        <p:nvPicPr>
          <p:cNvPr id="7" name="Picture 6">
            <a:extLst>
              <a:ext uri="{FF2B5EF4-FFF2-40B4-BE49-F238E27FC236}">
                <a16:creationId xmlns:a16="http://schemas.microsoft.com/office/drawing/2014/main" id="{389FAB4B-584B-4A94-8A25-55CCE1E8AA6A}"/>
              </a:ext>
            </a:extLst>
          </p:cNvPr>
          <p:cNvPicPr>
            <a:picLocks noChangeAspect="1"/>
          </p:cNvPicPr>
          <p:nvPr/>
        </p:nvPicPr>
        <p:blipFill>
          <a:blip r:embed="rId3"/>
          <a:stretch>
            <a:fillRect/>
          </a:stretch>
        </p:blipFill>
        <p:spPr>
          <a:xfrm>
            <a:off x="6242756" y="-1"/>
            <a:ext cx="5350933" cy="3794297"/>
          </a:xfrm>
          <a:prstGeom prst="rect">
            <a:avLst/>
          </a:prstGeom>
        </p:spPr>
      </p:pic>
    </p:spTree>
    <p:extLst>
      <p:ext uri="{BB962C8B-B14F-4D97-AF65-F5344CB8AC3E}">
        <p14:creationId xmlns:p14="http://schemas.microsoft.com/office/powerpoint/2010/main" val="2533002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355BC0-5FA0-4B2D-9377-42C98AC2FE73}"/>
              </a:ext>
            </a:extLst>
          </p:cNvPr>
          <p:cNvPicPr>
            <a:picLocks noChangeAspect="1"/>
          </p:cNvPicPr>
          <p:nvPr/>
        </p:nvPicPr>
        <p:blipFill>
          <a:blip r:embed="rId2"/>
          <a:stretch>
            <a:fillRect/>
          </a:stretch>
        </p:blipFill>
        <p:spPr>
          <a:xfrm>
            <a:off x="0" y="0"/>
            <a:ext cx="12192000" cy="6944810"/>
          </a:xfrm>
          <a:prstGeom prst="rect">
            <a:avLst/>
          </a:prstGeom>
        </p:spPr>
      </p:pic>
      <p:sp>
        <p:nvSpPr>
          <p:cNvPr id="5" name="TextBox 4">
            <a:extLst>
              <a:ext uri="{FF2B5EF4-FFF2-40B4-BE49-F238E27FC236}">
                <a16:creationId xmlns:a16="http://schemas.microsoft.com/office/drawing/2014/main" id="{F9C7C16E-2E53-4605-944D-F96512194AFC}"/>
              </a:ext>
            </a:extLst>
          </p:cNvPr>
          <p:cNvSpPr txBox="1"/>
          <p:nvPr/>
        </p:nvSpPr>
        <p:spPr>
          <a:xfrm>
            <a:off x="347241" y="1151181"/>
            <a:ext cx="12021095" cy="1569660"/>
          </a:xfrm>
          <a:prstGeom prst="rect">
            <a:avLst/>
          </a:prstGeom>
          <a:noFill/>
        </p:spPr>
        <p:txBody>
          <a:bodyPr wrap="square" rtlCol="0">
            <a:spAutoFit/>
          </a:bodyPr>
          <a:lstStyle/>
          <a:p>
            <a:r>
              <a:rPr lang="en-GB" sz="4800" b="1" dirty="0"/>
              <a:t>Thankyou for listening to our PowerPoint and us too.              Bye!!</a:t>
            </a:r>
          </a:p>
        </p:txBody>
      </p:sp>
      <p:pic>
        <p:nvPicPr>
          <p:cNvPr id="6" name="Picture 5">
            <a:extLst>
              <a:ext uri="{FF2B5EF4-FFF2-40B4-BE49-F238E27FC236}">
                <a16:creationId xmlns:a16="http://schemas.microsoft.com/office/drawing/2014/main" id="{214DFB0C-06DF-49BC-B045-398E8634C523}"/>
              </a:ext>
            </a:extLst>
          </p:cNvPr>
          <p:cNvPicPr>
            <a:picLocks noChangeAspect="1"/>
          </p:cNvPicPr>
          <p:nvPr/>
        </p:nvPicPr>
        <p:blipFill>
          <a:blip r:embed="rId3"/>
          <a:stretch>
            <a:fillRect/>
          </a:stretch>
        </p:blipFill>
        <p:spPr>
          <a:xfrm>
            <a:off x="2158678" y="4000500"/>
            <a:ext cx="7620000" cy="2857500"/>
          </a:xfrm>
          <a:prstGeom prst="rect">
            <a:avLst/>
          </a:prstGeom>
        </p:spPr>
      </p:pic>
    </p:spTree>
    <p:extLst>
      <p:ext uri="{BB962C8B-B14F-4D97-AF65-F5344CB8AC3E}">
        <p14:creationId xmlns:p14="http://schemas.microsoft.com/office/powerpoint/2010/main" val="25619487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TotalTime>
  <Words>352</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Enija Butane</dc:creator>
  <cp:lastModifiedBy>Lucy Wood</cp:lastModifiedBy>
  <cp:revision>15</cp:revision>
  <dcterms:created xsi:type="dcterms:W3CDTF">2021-11-11T11:30:43Z</dcterms:created>
  <dcterms:modified xsi:type="dcterms:W3CDTF">2021-11-11T17:00:22Z</dcterms:modified>
</cp:coreProperties>
</file>