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97" autoAdjust="0"/>
    <p:restoredTop sz="94660"/>
  </p:normalViewPr>
  <p:slideViewPr>
    <p:cSldViewPr snapToGrid="0">
      <p:cViewPr varScale="1">
        <p:scale>
          <a:sx n="73" d="100"/>
          <a:sy n="73" d="100"/>
        </p:scale>
        <p:origin x="1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1187887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2007602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2096754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CBA50C-51C2-4062-B450-9A85BC84E490}" type="datetimeFigureOut">
              <a:rPr lang="en-GB" smtClean="0"/>
              <a:t>06/04/2020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4204400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CBA50C-51C2-4062-B450-9A85BC84E490}" type="datetimeFigureOut">
              <a:rPr lang="en-GB" smtClean="0"/>
              <a:t>06/04/2020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3748296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CBA50C-51C2-4062-B450-9A85BC84E490}" type="datetimeFigureOut">
              <a:rPr lang="en-GB" smtClean="0"/>
              <a:t>06/04/2020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3954659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CBA50C-51C2-4062-B450-9A85BC84E490}" type="datetimeFigureOut">
              <a:rPr lang="en-GB" smtClean="0"/>
              <a:t>06/04/2020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114224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CBA50C-51C2-4062-B450-9A85BC84E490}" type="datetimeFigureOut">
              <a:rPr lang="en-GB" smtClean="0"/>
              <a:t>06/04/2020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441128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CBA50C-51C2-4062-B450-9A85BC84E490}" type="datetimeFigureOut">
              <a:rPr lang="en-GB" smtClean="0"/>
              <a:t>06/04/2020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1326139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2004620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342446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1496730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606256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2693786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398682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CBA50C-51C2-4062-B450-9A85BC84E490}"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D042E-DCDB-4C4E-9082-C85D1ABF677C}" type="slidenum">
              <a:rPr lang="en-GB" smtClean="0"/>
              <a:t>‹#›</a:t>
            </a:fld>
            <a:endParaRPr lang="en-GB"/>
          </a:p>
        </p:txBody>
      </p:sp>
    </p:spTree>
    <p:extLst>
      <p:ext uri="{BB962C8B-B14F-4D97-AF65-F5344CB8AC3E}">
        <p14:creationId xmlns:p14="http://schemas.microsoft.com/office/powerpoint/2010/main" val="4157084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0CBA50C-51C2-4062-B450-9A85BC84E490}" type="datetimeFigureOut">
              <a:rPr lang="en-GB" smtClean="0"/>
              <a:t>06/04/2020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4FD042E-DCDB-4C4E-9082-C85D1ABF677C}" type="slidenum">
              <a:rPr lang="en-GB" smtClean="0"/>
              <a:t>‹#›</a:t>
            </a:fld>
            <a:endParaRPr lang="en-GB"/>
          </a:p>
        </p:txBody>
      </p:sp>
    </p:spTree>
    <p:extLst>
      <p:ext uri="{BB962C8B-B14F-4D97-AF65-F5344CB8AC3E}">
        <p14:creationId xmlns:p14="http://schemas.microsoft.com/office/powerpoint/2010/main" val="42551706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27793" y="2160766"/>
            <a:ext cx="7766936" cy="1646302"/>
          </a:xfrm>
        </p:spPr>
        <p:txBody>
          <a:bodyPr/>
          <a:lstStyle/>
          <a:p>
            <a:pPr algn="ctr"/>
            <a:r>
              <a:rPr lang="en-GB" dirty="0" err="1" smtClean="0">
                <a:solidFill>
                  <a:schemeClr val="tx1"/>
                </a:solidFill>
                <a:latin typeface="Comic Sans MS" panose="030F0702030302020204" pitchFamily="66" charset="0"/>
              </a:rPr>
              <a:t>Quadring</a:t>
            </a:r>
            <a:r>
              <a:rPr lang="en-GB" dirty="0" smtClean="0">
                <a:solidFill>
                  <a:schemeClr val="tx1"/>
                </a:solidFill>
                <a:latin typeface="Comic Sans MS" panose="030F0702030302020204" pitchFamily="66" charset="0"/>
              </a:rPr>
              <a:t> </a:t>
            </a:r>
            <a:r>
              <a:rPr lang="en-GB" dirty="0" err="1" smtClean="0">
                <a:solidFill>
                  <a:schemeClr val="tx1"/>
                </a:solidFill>
                <a:latin typeface="Comic Sans MS" panose="030F0702030302020204" pitchFamily="66" charset="0"/>
              </a:rPr>
              <a:t>Cowley</a:t>
            </a:r>
            <a:r>
              <a:rPr lang="en-GB" dirty="0" smtClean="0">
                <a:solidFill>
                  <a:schemeClr val="tx1"/>
                </a:solidFill>
                <a:latin typeface="Comic Sans MS" panose="030F0702030302020204" pitchFamily="66" charset="0"/>
              </a:rPr>
              <a:t> and Brown’s Primary School</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Wellbeing </a:t>
            </a:r>
            <a:r>
              <a:rPr lang="en-GB" dirty="0">
                <a:latin typeface="Comic Sans MS" panose="030F0702030302020204" pitchFamily="66" charset="0"/>
              </a:rPr>
              <a:t>Guide</a:t>
            </a:r>
          </a:p>
        </p:txBody>
      </p:sp>
      <p:sp>
        <p:nvSpPr>
          <p:cNvPr id="3" name="Subtitle 2"/>
          <p:cNvSpPr>
            <a:spLocks noGrp="1"/>
          </p:cNvSpPr>
          <p:nvPr>
            <p:ph type="subTitle" idx="1"/>
          </p:nvPr>
        </p:nvSpPr>
        <p:spPr>
          <a:xfrm>
            <a:off x="2264783" y="4036955"/>
            <a:ext cx="7766936" cy="1096899"/>
          </a:xfrm>
        </p:spPr>
        <p:txBody>
          <a:bodyPr>
            <a:noAutofit/>
          </a:bodyPr>
          <a:lstStyle/>
          <a:p>
            <a:pPr algn="ctr"/>
            <a:r>
              <a:rPr lang="en-GB" sz="2400" b="1" dirty="0" smtClean="0">
                <a:solidFill>
                  <a:srgbClr val="0070C0"/>
                </a:solidFill>
                <a:latin typeface="Comic Sans MS" panose="030F0702030302020204" pitchFamily="66" charset="0"/>
              </a:rPr>
              <a:t>Taking care of yourselves and getting through tough times. </a:t>
            </a:r>
          </a:p>
          <a:p>
            <a:pPr algn="ctr"/>
            <a:r>
              <a:rPr lang="en-GB" sz="2400" b="1" dirty="0" smtClean="0">
                <a:solidFill>
                  <a:srgbClr val="0070C0"/>
                </a:solidFill>
                <a:latin typeface="Comic Sans MS" panose="030F0702030302020204" pitchFamily="66" charset="0"/>
              </a:rPr>
              <a:t>Stay safe. Stay healthy. Stay strong. </a:t>
            </a:r>
            <a:endParaRPr lang="en-GB" sz="2400" b="1" dirty="0">
              <a:solidFill>
                <a:srgbClr val="0070C0"/>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9343219" y="322898"/>
            <a:ext cx="2143125" cy="2143125"/>
          </a:xfrm>
          <a:prstGeom prst="rect">
            <a:avLst/>
          </a:prstGeom>
        </p:spPr>
      </p:pic>
      <p:pic>
        <p:nvPicPr>
          <p:cNvPr id="5" name="Picture 4"/>
          <p:cNvPicPr>
            <a:picLocks noChangeAspect="1"/>
          </p:cNvPicPr>
          <p:nvPr/>
        </p:nvPicPr>
        <p:blipFill>
          <a:blip r:embed="rId3"/>
          <a:stretch>
            <a:fillRect/>
          </a:stretch>
        </p:blipFill>
        <p:spPr>
          <a:xfrm>
            <a:off x="131120" y="5133854"/>
            <a:ext cx="2722706" cy="1550533"/>
          </a:xfrm>
          <a:prstGeom prst="rect">
            <a:avLst/>
          </a:prstGeom>
        </p:spPr>
      </p:pic>
    </p:spTree>
    <p:extLst>
      <p:ext uri="{BB962C8B-B14F-4D97-AF65-F5344CB8AC3E}">
        <p14:creationId xmlns:p14="http://schemas.microsoft.com/office/powerpoint/2010/main" val="32676335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27793" y="2160766"/>
            <a:ext cx="7766936" cy="1646302"/>
          </a:xfrm>
        </p:spPr>
        <p:txBody>
          <a:bodyPr/>
          <a:lstStyle/>
          <a:p>
            <a:pPr algn="l"/>
            <a:r>
              <a:rPr lang="en-GB" sz="4400" b="1" dirty="0">
                <a:solidFill>
                  <a:schemeClr val="tx1"/>
                </a:solidFill>
                <a:latin typeface="Comic Sans MS" panose="030F0702030302020204" pitchFamily="66" charset="0"/>
              </a:rPr>
              <a:t>Taking Care of Yourself </a:t>
            </a:r>
            <a:r>
              <a:rPr lang="en-GB" sz="4400" b="1" dirty="0" smtClean="0">
                <a:solidFill>
                  <a:schemeClr val="tx1"/>
                </a:solidFill>
                <a:latin typeface="Comic Sans MS" panose="030F0702030302020204" pitchFamily="66" charset="0"/>
              </a:rPr>
              <a:t/>
            </a:r>
            <a:br>
              <a:rPr lang="en-GB" sz="4400" b="1" dirty="0" smtClean="0">
                <a:solidFill>
                  <a:schemeClr val="tx1"/>
                </a:solidFill>
                <a:latin typeface="Comic Sans MS" panose="030F0702030302020204" pitchFamily="66" charset="0"/>
              </a:rPr>
            </a:br>
            <a:r>
              <a:rPr lang="en-GB" sz="2800" dirty="0" smtClean="0">
                <a:solidFill>
                  <a:schemeClr val="tx1"/>
                </a:solidFill>
                <a:latin typeface="Comic Sans MS" panose="030F0702030302020204" pitchFamily="66" charset="0"/>
              </a:rPr>
              <a:t/>
            </a:r>
            <a:br>
              <a:rPr lang="en-GB" sz="2800" dirty="0" smtClean="0">
                <a:solidFill>
                  <a:schemeClr val="tx1"/>
                </a:solidFill>
                <a:latin typeface="Comic Sans MS" panose="030F0702030302020204" pitchFamily="66" charset="0"/>
              </a:rPr>
            </a:br>
            <a:r>
              <a:rPr lang="en-GB" sz="2800" dirty="0" smtClean="0">
                <a:solidFill>
                  <a:schemeClr val="tx1"/>
                </a:solidFill>
                <a:latin typeface="Comic Sans MS" panose="030F0702030302020204" pitchFamily="66" charset="0"/>
              </a:rPr>
              <a:t>◦ </a:t>
            </a:r>
            <a:r>
              <a:rPr lang="en-GB" sz="2800" dirty="0">
                <a:solidFill>
                  <a:schemeClr val="tx1"/>
                </a:solidFill>
                <a:latin typeface="Comic Sans MS" panose="030F0702030302020204" pitchFamily="66" charset="0"/>
              </a:rPr>
              <a:t>Coping with Social Distancing </a:t>
            </a:r>
            <a:r>
              <a:rPr lang="en-GB" sz="2800" dirty="0" smtClean="0">
                <a:solidFill>
                  <a:schemeClr val="tx1"/>
                </a:solidFill>
                <a:latin typeface="Comic Sans MS" panose="030F0702030302020204" pitchFamily="66" charset="0"/>
              </a:rPr>
              <a:t/>
            </a:r>
            <a:br>
              <a:rPr lang="en-GB" sz="2800" dirty="0" smtClean="0">
                <a:solidFill>
                  <a:schemeClr val="tx1"/>
                </a:solidFill>
                <a:latin typeface="Comic Sans MS" panose="030F0702030302020204" pitchFamily="66" charset="0"/>
              </a:rPr>
            </a:br>
            <a:r>
              <a:rPr lang="en-GB" sz="2800" dirty="0" smtClean="0">
                <a:solidFill>
                  <a:schemeClr val="tx1"/>
                </a:solidFill>
                <a:latin typeface="Comic Sans MS" panose="030F0702030302020204" pitchFamily="66" charset="0"/>
              </a:rPr>
              <a:t>◦ </a:t>
            </a:r>
            <a:r>
              <a:rPr lang="en-GB" sz="2800" dirty="0">
                <a:solidFill>
                  <a:schemeClr val="tx1"/>
                </a:solidFill>
                <a:latin typeface="Comic Sans MS" panose="030F0702030302020204" pitchFamily="66" charset="0"/>
              </a:rPr>
              <a:t>Health and Nutrition </a:t>
            </a:r>
            <a:r>
              <a:rPr lang="en-GB" sz="2800" dirty="0" smtClean="0">
                <a:solidFill>
                  <a:schemeClr val="tx1"/>
                </a:solidFill>
                <a:latin typeface="Comic Sans MS" panose="030F0702030302020204" pitchFamily="66" charset="0"/>
              </a:rPr>
              <a:t/>
            </a:r>
            <a:br>
              <a:rPr lang="en-GB" sz="2800" dirty="0" smtClean="0">
                <a:solidFill>
                  <a:schemeClr val="tx1"/>
                </a:solidFill>
                <a:latin typeface="Comic Sans MS" panose="030F0702030302020204" pitchFamily="66" charset="0"/>
              </a:rPr>
            </a:br>
            <a:r>
              <a:rPr lang="en-GB" sz="2800" dirty="0" smtClean="0">
                <a:solidFill>
                  <a:schemeClr val="tx1"/>
                </a:solidFill>
                <a:latin typeface="Comic Sans MS" panose="030F0702030302020204" pitchFamily="66" charset="0"/>
              </a:rPr>
              <a:t>◦ </a:t>
            </a:r>
            <a:r>
              <a:rPr lang="en-GB" sz="2800" dirty="0">
                <a:solidFill>
                  <a:schemeClr val="tx1"/>
                </a:solidFill>
                <a:latin typeface="Comic Sans MS" panose="030F0702030302020204" pitchFamily="66" charset="0"/>
              </a:rPr>
              <a:t>Stress and Sleep </a:t>
            </a:r>
            <a:r>
              <a:rPr lang="en-GB" sz="2800" dirty="0" smtClean="0">
                <a:solidFill>
                  <a:schemeClr val="tx1"/>
                </a:solidFill>
                <a:latin typeface="Comic Sans MS" panose="030F0702030302020204" pitchFamily="66" charset="0"/>
              </a:rPr>
              <a:t/>
            </a:r>
            <a:br>
              <a:rPr lang="en-GB" sz="2800" dirty="0" smtClean="0">
                <a:solidFill>
                  <a:schemeClr val="tx1"/>
                </a:solidFill>
                <a:latin typeface="Comic Sans MS" panose="030F0702030302020204" pitchFamily="66" charset="0"/>
              </a:rPr>
            </a:br>
            <a:r>
              <a:rPr lang="en-GB" sz="2800" dirty="0" smtClean="0">
                <a:solidFill>
                  <a:schemeClr val="tx1"/>
                </a:solidFill>
                <a:latin typeface="Comic Sans MS" panose="030F0702030302020204" pitchFamily="66" charset="0"/>
              </a:rPr>
              <a:t>◦ </a:t>
            </a:r>
            <a:r>
              <a:rPr lang="en-GB" sz="2800" dirty="0">
                <a:solidFill>
                  <a:schemeClr val="tx1"/>
                </a:solidFill>
                <a:latin typeface="Comic Sans MS" panose="030F0702030302020204" pitchFamily="66" charset="0"/>
              </a:rPr>
              <a:t>Maintaining a schedule </a:t>
            </a:r>
            <a:r>
              <a:rPr lang="en-GB" sz="2800" dirty="0" smtClean="0">
                <a:solidFill>
                  <a:schemeClr val="tx1"/>
                </a:solidFill>
                <a:latin typeface="Comic Sans MS" panose="030F0702030302020204" pitchFamily="66" charset="0"/>
              </a:rPr>
              <a:t/>
            </a:r>
            <a:br>
              <a:rPr lang="en-GB" sz="2800" dirty="0" smtClean="0">
                <a:solidFill>
                  <a:schemeClr val="tx1"/>
                </a:solidFill>
                <a:latin typeface="Comic Sans MS" panose="030F0702030302020204" pitchFamily="66" charset="0"/>
              </a:rPr>
            </a:br>
            <a:r>
              <a:rPr lang="en-GB" sz="2800" dirty="0" smtClean="0">
                <a:solidFill>
                  <a:schemeClr val="tx1"/>
                </a:solidFill>
                <a:latin typeface="Comic Sans MS" panose="030F0702030302020204" pitchFamily="66" charset="0"/>
              </a:rPr>
              <a:t>◦ </a:t>
            </a:r>
            <a:r>
              <a:rPr lang="en-GB" sz="2800" dirty="0">
                <a:solidFill>
                  <a:schemeClr val="tx1"/>
                </a:solidFill>
                <a:latin typeface="Comic Sans MS" panose="030F0702030302020204" pitchFamily="66" charset="0"/>
              </a:rPr>
              <a:t>Make time to laugh and have fun</a:t>
            </a:r>
          </a:p>
        </p:txBody>
      </p:sp>
      <p:pic>
        <p:nvPicPr>
          <p:cNvPr id="5" name="Picture 4"/>
          <p:cNvPicPr>
            <a:picLocks noChangeAspect="1"/>
          </p:cNvPicPr>
          <p:nvPr/>
        </p:nvPicPr>
        <p:blipFill>
          <a:blip r:embed="rId2"/>
          <a:stretch>
            <a:fillRect/>
          </a:stretch>
        </p:blipFill>
        <p:spPr>
          <a:xfrm>
            <a:off x="8018584" y="854499"/>
            <a:ext cx="3770141" cy="5331608"/>
          </a:xfrm>
          <a:prstGeom prst="rect">
            <a:avLst/>
          </a:prstGeom>
        </p:spPr>
      </p:pic>
      <p:pic>
        <p:nvPicPr>
          <p:cNvPr id="6" name="Picture 5"/>
          <p:cNvPicPr>
            <a:picLocks noChangeAspect="1"/>
          </p:cNvPicPr>
          <p:nvPr/>
        </p:nvPicPr>
        <p:blipFill>
          <a:blip r:embed="rId3"/>
          <a:stretch>
            <a:fillRect/>
          </a:stretch>
        </p:blipFill>
        <p:spPr>
          <a:xfrm>
            <a:off x="733193" y="4023359"/>
            <a:ext cx="2143062" cy="2500239"/>
          </a:xfrm>
          <a:prstGeom prst="rect">
            <a:avLst/>
          </a:prstGeom>
        </p:spPr>
      </p:pic>
      <p:sp>
        <p:nvSpPr>
          <p:cNvPr id="3" name="Subtitle 2"/>
          <p:cNvSpPr>
            <a:spLocks noGrp="1"/>
          </p:cNvSpPr>
          <p:nvPr>
            <p:ph type="subTitle" idx="1"/>
          </p:nvPr>
        </p:nvSpPr>
        <p:spPr>
          <a:xfrm>
            <a:off x="2029651" y="4585405"/>
            <a:ext cx="7766936" cy="1096899"/>
          </a:xfrm>
        </p:spPr>
        <p:txBody>
          <a:bodyPr>
            <a:noAutofit/>
          </a:bodyPr>
          <a:lstStyle/>
          <a:p>
            <a:pPr algn="ctr"/>
            <a:endParaRPr lang="en-GB" sz="2400" b="1"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502820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6561" y="126608"/>
            <a:ext cx="9367260" cy="1209163"/>
          </a:xfrm>
        </p:spPr>
        <p:txBody>
          <a:bodyPr/>
          <a:lstStyle/>
          <a:p>
            <a:pPr algn="l"/>
            <a:r>
              <a:rPr lang="en-GB" sz="4800" dirty="0">
                <a:latin typeface="Comic Sans MS" panose="030F0702030302020204" pitchFamily="66" charset="0"/>
              </a:rPr>
              <a:t>Coping with Social Distancing</a:t>
            </a:r>
          </a:p>
        </p:txBody>
      </p:sp>
      <p:sp>
        <p:nvSpPr>
          <p:cNvPr id="3" name="Subtitle 2"/>
          <p:cNvSpPr>
            <a:spLocks noGrp="1"/>
          </p:cNvSpPr>
          <p:nvPr>
            <p:ph type="subTitle" idx="1"/>
          </p:nvPr>
        </p:nvSpPr>
        <p:spPr>
          <a:xfrm>
            <a:off x="1211645" y="1884408"/>
            <a:ext cx="7766936" cy="1096899"/>
          </a:xfrm>
        </p:spPr>
        <p:txBody>
          <a:bodyPr>
            <a:noAutofit/>
          </a:bodyPr>
          <a:lstStyle/>
          <a:p>
            <a:pPr marL="342900" indent="-342900" algn="l">
              <a:buFont typeface="Arial" panose="020B0604020202020204" pitchFamily="34" charset="0"/>
              <a:buChar char="•"/>
            </a:pPr>
            <a:r>
              <a:rPr lang="en-GB" sz="2000" b="1" dirty="0" smtClean="0">
                <a:solidFill>
                  <a:srgbClr val="FF0000"/>
                </a:solidFill>
                <a:latin typeface="Comic Sans MS" panose="030F0702030302020204" pitchFamily="66" charset="0"/>
              </a:rPr>
              <a:t>Staying </a:t>
            </a:r>
            <a:r>
              <a:rPr lang="en-GB" sz="2000" b="1" dirty="0">
                <a:solidFill>
                  <a:srgbClr val="FF0000"/>
                </a:solidFill>
                <a:latin typeface="Comic Sans MS" panose="030F0702030302020204" pitchFamily="66" charset="0"/>
              </a:rPr>
              <a:t>physically away from other people does not mean you have to totally isolate </a:t>
            </a:r>
            <a:r>
              <a:rPr lang="en-GB" sz="2000" b="1" dirty="0" smtClean="0">
                <a:solidFill>
                  <a:srgbClr val="FF0000"/>
                </a:solidFill>
                <a:latin typeface="Comic Sans MS" panose="030F0702030302020204" pitchFamily="66" charset="0"/>
              </a:rPr>
              <a:t>yourself. </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Maintain </a:t>
            </a:r>
            <a:r>
              <a:rPr lang="en-GB" sz="2000" b="1" dirty="0">
                <a:solidFill>
                  <a:schemeClr val="tx1"/>
                </a:solidFill>
                <a:latin typeface="Comic Sans MS" panose="030F0702030302020204" pitchFamily="66" charset="0"/>
              </a:rPr>
              <a:t>friendships as you would on a normal day, except </a:t>
            </a:r>
            <a:r>
              <a:rPr lang="en-GB" sz="2000" b="1" dirty="0" smtClean="0">
                <a:solidFill>
                  <a:schemeClr val="tx1"/>
                </a:solidFill>
                <a:latin typeface="Comic Sans MS" panose="030F0702030302020204" pitchFamily="66" charset="0"/>
              </a:rPr>
              <a:t>do this remotely and not </a:t>
            </a:r>
            <a:r>
              <a:rPr lang="en-GB" sz="2000" b="1" dirty="0">
                <a:solidFill>
                  <a:schemeClr val="tx1"/>
                </a:solidFill>
                <a:latin typeface="Comic Sans MS" panose="030F0702030302020204" pitchFamily="66" charset="0"/>
              </a:rPr>
              <a:t>in </a:t>
            </a:r>
            <a:r>
              <a:rPr lang="en-GB" sz="2000" b="1" dirty="0" smtClean="0">
                <a:solidFill>
                  <a:schemeClr val="tx1"/>
                </a:solidFill>
                <a:latin typeface="Comic Sans MS" panose="030F0702030302020204" pitchFamily="66" charset="0"/>
              </a:rPr>
              <a:t>person. </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Set </a:t>
            </a:r>
            <a:r>
              <a:rPr lang="en-GB" sz="2000" b="1" dirty="0">
                <a:solidFill>
                  <a:schemeClr val="tx1"/>
                </a:solidFill>
                <a:latin typeface="Comic Sans MS" panose="030F0702030302020204" pitchFamily="66" charset="0"/>
              </a:rPr>
              <a:t>up phone calls and video chats with friends and </a:t>
            </a:r>
            <a:r>
              <a:rPr lang="en-GB" sz="2000" b="1" dirty="0" smtClean="0">
                <a:solidFill>
                  <a:schemeClr val="tx1"/>
                </a:solidFill>
                <a:latin typeface="Comic Sans MS" panose="030F0702030302020204" pitchFamily="66" charset="0"/>
              </a:rPr>
              <a:t>family. </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Share </a:t>
            </a:r>
            <a:r>
              <a:rPr lang="en-GB" sz="2000" b="1" dirty="0">
                <a:solidFill>
                  <a:schemeClr val="tx1"/>
                </a:solidFill>
                <a:latin typeface="Comic Sans MS" panose="030F0702030302020204" pitchFamily="66" charset="0"/>
              </a:rPr>
              <a:t>your anxieties with someone; keeping your fears bottled up in the effort to remain positive will not help in the long </a:t>
            </a:r>
            <a:r>
              <a:rPr lang="en-GB" sz="2000" b="1" dirty="0" smtClean="0">
                <a:solidFill>
                  <a:schemeClr val="tx1"/>
                </a:solidFill>
                <a:latin typeface="Comic Sans MS" panose="030F0702030302020204" pitchFamily="66" charset="0"/>
              </a:rPr>
              <a:t>run. </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Seek </a:t>
            </a:r>
            <a:r>
              <a:rPr lang="en-GB" sz="2000" b="1" dirty="0">
                <a:solidFill>
                  <a:schemeClr val="tx1"/>
                </a:solidFill>
                <a:latin typeface="Comic Sans MS" panose="030F0702030302020204" pitchFamily="66" charset="0"/>
              </a:rPr>
              <a:t>help if your feelings of anxiety or hopelessness get out of </a:t>
            </a:r>
            <a:r>
              <a:rPr lang="en-GB" sz="2000" b="1" dirty="0" smtClean="0">
                <a:solidFill>
                  <a:schemeClr val="tx1"/>
                </a:solidFill>
                <a:latin typeface="Comic Sans MS" panose="030F0702030302020204" pitchFamily="66" charset="0"/>
              </a:rPr>
              <a:t>control. </a:t>
            </a:r>
          </a:p>
          <a:p>
            <a:r>
              <a:rPr lang="en-GB" sz="2000" b="1" dirty="0" smtClean="0">
                <a:solidFill>
                  <a:schemeClr val="tx1"/>
                </a:solidFill>
                <a:latin typeface="Comic Sans MS" panose="030F0702030302020204" pitchFamily="66" charset="0"/>
              </a:rPr>
              <a:t> </a:t>
            </a:r>
          </a:p>
          <a:p>
            <a:endParaRPr lang="en-GB" sz="2000" b="1" dirty="0">
              <a:solidFill>
                <a:schemeClr val="tx1"/>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92557" y="1842307"/>
            <a:ext cx="638175" cy="590550"/>
          </a:xfrm>
          <a:prstGeom prst="rect">
            <a:avLst/>
          </a:prstGeom>
        </p:spPr>
      </p:pic>
      <p:pic>
        <p:nvPicPr>
          <p:cNvPr id="5" name="Picture 4"/>
          <p:cNvPicPr>
            <a:picLocks noChangeAspect="1"/>
          </p:cNvPicPr>
          <p:nvPr/>
        </p:nvPicPr>
        <p:blipFill>
          <a:blip r:embed="rId3"/>
          <a:stretch>
            <a:fillRect/>
          </a:stretch>
        </p:blipFill>
        <p:spPr>
          <a:xfrm>
            <a:off x="921131" y="2682218"/>
            <a:ext cx="581025" cy="514350"/>
          </a:xfrm>
          <a:prstGeom prst="rect">
            <a:avLst/>
          </a:prstGeom>
        </p:spPr>
      </p:pic>
      <p:pic>
        <p:nvPicPr>
          <p:cNvPr id="6" name="Picture 5"/>
          <p:cNvPicPr>
            <a:picLocks noChangeAspect="1"/>
          </p:cNvPicPr>
          <p:nvPr/>
        </p:nvPicPr>
        <p:blipFill>
          <a:blip r:embed="rId4"/>
          <a:stretch>
            <a:fillRect/>
          </a:stretch>
        </p:blipFill>
        <p:spPr>
          <a:xfrm>
            <a:off x="978281" y="3445929"/>
            <a:ext cx="523875" cy="590550"/>
          </a:xfrm>
          <a:prstGeom prst="rect">
            <a:avLst/>
          </a:prstGeom>
        </p:spPr>
      </p:pic>
      <p:pic>
        <p:nvPicPr>
          <p:cNvPr id="7" name="Picture 6"/>
          <p:cNvPicPr>
            <a:picLocks noChangeAspect="1"/>
          </p:cNvPicPr>
          <p:nvPr/>
        </p:nvPicPr>
        <p:blipFill>
          <a:blip r:embed="rId5"/>
          <a:stretch>
            <a:fillRect/>
          </a:stretch>
        </p:blipFill>
        <p:spPr>
          <a:xfrm>
            <a:off x="1025906" y="4285840"/>
            <a:ext cx="476250" cy="485775"/>
          </a:xfrm>
          <a:prstGeom prst="rect">
            <a:avLst/>
          </a:prstGeom>
        </p:spPr>
      </p:pic>
      <p:pic>
        <p:nvPicPr>
          <p:cNvPr id="8" name="Picture 7"/>
          <p:cNvPicPr>
            <a:picLocks noChangeAspect="1"/>
          </p:cNvPicPr>
          <p:nvPr/>
        </p:nvPicPr>
        <p:blipFill>
          <a:blip r:embed="rId6"/>
          <a:stretch>
            <a:fillRect/>
          </a:stretch>
        </p:blipFill>
        <p:spPr>
          <a:xfrm>
            <a:off x="1025907" y="5174200"/>
            <a:ext cx="504825" cy="504825"/>
          </a:xfrm>
          <a:prstGeom prst="rect">
            <a:avLst/>
          </a:prstGeom>
        </p:spPr>
      </p:pic>
    </p:spTree>
    <p:extLst>
      <p:ext uri="{BB962C8B-B14F-4D97-AF65-F5344CB8AC3E}">
        <p14:creationId xmlns:p14="http://schemas.microsoft.com/office/powerpoint/2010/main" val="14042091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4273" y="886265"/>
            <a:ext cx="10874326" cy="885605"/>
          </a:xfrm>
        </p:spPr>
        <p:txBody>
          <a:bodyPr/>
          <a:lstStyle/>
          <a:p>
            <a:pPr algn="l"/>
            <a:r>
              <a:rPr lang="en-GB" sz="4800" dirty="0" smtClean="0">
                <a:latin typeface="Comic Sans MS" panose="030F0702030302020204" pitchFamily="66" charset="0"/>
              </a:rPr>
              <a:t>Healthy bodies help to </a:t>
            </a:r>
            <a:br>
              <a:rPr lang="en-GB" sz="4800" dirty="0" smtClean="0">
                <a:latin typeface="Comic Sans MS" panose="030F0702030302020204" pitchFamily="66" charset="0"/>
              </a:rPr>
            </a:br>
            <a:r>
              <a:rPr lang="en-GB" sz="4800" dirty="0" smtClean="0">
                <a:latin typeface="Comic Sans MS" panose="030F0702030302020204" pitchFamily="66" charset="0"/>
              </a:rPr>
              <a:t>support healthy minds</a:t>
            </a:r>
            <a:endParaRPr lang="en-GB" sz="4800" dirty="0">
              <a:latin typeface="Comic Sans MS" panose="030F0702030302020204" pitchFamily="66" charset="0"/>
            </a:endParaRPr>
          </a:p>
        </p:txBody>
      </p:sp>
      <p:sp>
        <p:nvSpPr>
          <p:cNvPr id="3" name="Subtitle 2"/>
          <p:cNvSpPr>
            <a:spLocks noGrp="1"/>
          </p:cNvSpPr>
          <p:nvPr>
            <p:ph type="subTitle" idx="1"/>
          </p:nvPr>
        </p:nvSpPr>
        <p:spPr>
          <a:xfrm>
            <a:off x="859953" y="2081356"/>
            <a:ext cx="7766936" cy="1096899"/>
          </a:xfrm>
        </p:spPr>
        <p:txBody>
          <a:bodyPr>
            <a:noAutofit/>
          </a:bodyPr>
          <a:lstStyle/>
          <a:p>
            <a:pPr marL="285750" indent="-285750" algn="l">
              <a:buFont typeface="Arial" panose="020B0604020202020204" pitchFamily="34" charset="0"/>
              <a:buChar char="•"/>
            </a:pPr>
            <a:r>
              <a:rPr lang="en-GB" b="1" dirty="0">
                <a:solidFill>
                  <a:schemeClr val="tx1"/>
                </a:solidFill>
                <a:latin typeface="Comic Sans MS" panose="030F0702030302020204" pitchFamily="66" charset="0"/>
              </a:rPr>
              <a:t>Make a plan when shopping for groceries to avoid panic buying, now is the time to try new recipes! </a:t>
            </a:r>
            <a:endParaRPr lang="en-GB" b="1" dirty="0" smtClean="0">
              <a:solidFill>
                <a:schemeClr val="tx1"/>
              </a:solidFill>
              <a:latin typeface="Comic Sans MS" panose="030F0702030302020204" pitchFamily="66" charset="0"/>
            </a:endParaRPr>
          </a:p>
          <a:p>
            <a:pPr marL="285750" indent="-285750" algn="l">
              <a:buFont typeface="Arial" panose="020B0604020202020204" pitchFamily="34" charset="0"/>
              <a:buChar char="•"/>
            </a:pPr>
            <a:r>
              <a:rPr lang="en-GB" b="1" dirty="0" smtClean="0">
                <a:solidFill>
                  <a:schemeClr val="tx1"/>
                </a:solidFill>
                <a:latin typeface="Comic Sans MS" panose="030F0702030302020204" pitchFamily="66" charset="0"/>
              </a:rPr>
              <a:t>Buy </a:t>
            </a:r>
            <a:r>
              <a:rPr lang="en-GB" b="1" dirty="0">
                <a:solidFill>
                  <a:schemeClr val="tx1"/>
                </a:solidFill>
                <a:latin typeface="Comic Sans MS" panose="030F0702030302020204" pitchFamily="66" charset="0"/>
              </a:rPr>
              <a:t>fruits, vegetables and meat, cut them up (or cook) and put in the freezer as an alternative to canned </a:t>
            </a:r>
            <a:r>
              <a:rPr lang="en-GB" b="1" dirty="0" smtClean="0">
                <a:solidFill>
                  <a:schemeClr val="tx1"/>
                </a:solidFill>
                <a:latin typeface="Comic Sans MS" panose="030F0702030302020204" pitchFamily="66" charset="0"/>
              </a:rPr>
              <a:t>goods. </a:t>
            </a:r>
          </a:p>
          <a:p>
            <a:pPr marL="285750" indent="-285750" algn="l">
              <a:buFont typeface="Arial" panose="020B0604020202020204" pitchFamily="34" charset="0"/>
              <a:buChar char="•"/>
            </a:pPr>
            <a:r>
              <a:rPr lang="en-GB" b="1" dirty="0" smtClean="0">
                <a:solidFill>
                  <a:schemeClr val="tx1"/>
                </a:solidFill>
                <a:latin typeface="Comic Sans MS" panose="030F0702030302020204" pitchFamily="66" charset="0"/>
              </a:rPr>
              <a:t>Boredom </a:t>
            </a:r>
            <a:r>
              <a:rPr lang="en-GB" b="1" dirty="0">
                <a:solidFill>
                  <a:schemeClr val="tx1"/>
                </a:solidFill>
                <a:latin typeface="Comic Sans MS" panose="030F0702030302020204" pitchFamily="66" charset="0"/>
              </a:rPr>
              <a:t>and stress eating is a common reaction; plan out your meals and keep yourself busy to avoid </a:t>
            </a:r>
            <a:r>
              <a:rPr lang="en-GB" b="1" dirty="0" smtClean="0">
                <a:solidFill>
                  <a:schemeClr val="tx1"/>
                </a:solidFill>
                <a:latin typeface="Comic Sans MS" panose="030F0702030302020204" pitchFamily="66" charset="0"/>
              </a:rPr>
              <a:t>it. </a:t>
            </a:r>
          </a:p>
          <a:p>
            <a:pPr marL="285750" indent="-285750" algn="l">
              <a:buFont typeface="Arial" panose="020B0604020202020204" pitchFamily="34" charset="0"/>
              <a:buChar char="•"/>
            </a:pPr>
            <a:r>
              <a:rPr lang="en-GB" b="1" dirty="0" smtClean="0">
                <a:solidFill>
                  <a:schemeClr val="tx1"/>
                </a:solidFill>
                <a:latin typeface="Comic Sans MS" panose="030F0702030302020204" pitchFamily="66" charset="0"/>
              </a:rPr>
              <a:t>Go </a:t>
            </a:r>
            <a:r>
              <a:rPr lang="en-GB" b="1" dirty="0">
                <a:solidFill>
                  <a:schemeClr val="tx1"/>
                </a:solidFill>
                <a:latin typeface="Comic Sans MS" panose="030F0702030302020204" pitchFamily="66" charset="0"/>
              </a:rPr>
              <a:t>for </a:t>
            </a:r>
            <a:r>
              <a:rPr lang="en-GB" b="1" dirty="0" smtClean="0">
                <a:solidFill>
                  <a:schemeClr val="tx1"/>
                </a:solidFill>
                <a:latin typeface="Comic Sans MS" panose="030F0702030302020204" pitchFamily="66" charset="0"/>
              </a:rPr>
              <a:t>one walk </a:t>
            </a:r>
            <a:r>
              <a:rPr lang="en-GB" b="1" dirty="0">
                <a:solidFill>
                  <a:schemeClr val="tx1"/>
                </a:solidFill>
                <a:latin typeface="Comic Sans MS" panose="030F0702030302020204" pitchFamily="66" charset="0"/>
              </a:rPr>
              <a:t>or </a:t>
            </a:r>
            <a:r>
              <a:rPr lang="en-GB" b="1" dirty="0" smtClean="0">
                <a:solidFill>
                  <a:schemeClr val="tx1"/>
                </a:solidFill>
                <a:latin typeface="Comic Sans MS" panose="030F0702030302020204" pitchFamily="66" charset="0"/>
              </a:rPr>
              <a:t>run </a:t>
            </a:r>
            <a:r>
              <a:rPr lang="en-GB" b="1" dirty="0">
                <a:solidFill>
                  <a:schemeClr val="tx1"/>
                </a:solidFill>
                <a:latin typeface="Comic Sans MS" panose="030F0702030302020204" pitchFamily="66" charset="0"/>
              </a:rPr>
              <a:t>outside </a:t>
            </a:r>
            <a:r>
              <a:rPr lang="en-GB" b="1" dirty="0" smtClean="0">
                <a:solidFill>
                  <a:schemeClr val="tx1"/>
                </a:solidFill>
                <a:latin typeface="Comic Sans MS" panose="030F0702030302020204" pitchFamily="66" charset="0"/>
              </a:rPr>
              <a:t>as permitted under Government Guidelines. </a:t>
            </a:r>
          </a:p>
          <a:p>
            <a:pPr marL="285750" indent="-285750" algn="l">
              <a:buFont typeface="Arial" panose="020B0604020202020204" pitchFamily="34" charset="0"/>
              <a:buChar char="•"/>
            </a:pPr>
            <a:r>
              <a:rPr lang="en-GB" b="1" dirty="0" smtClean="0">
                <a:solidFill>
                  <a:schemeClr val="tx1"/>
                </a:solidFill>
                <a:latin typeface="Comic Sans MS" panose="030F0702030302020204" pitchFamily="66" charset="0"/>
              </a:rPr>
              <a:t>Or stay at home and complete an online </a:t>
            </a:r>
            <a:r>
              <a:rPr lang="en-GB" b="1" dirty="0">
                <a:solidFill>
                  <a:schemeClr val="tx1"/>
                </a:solidFill>
                <a:latin typeface="Comic Sans MS" panose="030F0702030302020204" pitchFamily="66" charset="0"/>
              </a:rPr>
              <a:t>workout for at least 30 minutes a day, 3-4 times a </a:t>
            </a:r>
            <a:r>
              <a:rPr lang="en-GB" b="1" dirty="0" smtClean="0">
                <a:solidFill>
                  <a:schemeClr val="tx1"/>
                </a:solidFill>
                <a:latin typeface="Comic Sans MS" panose="030F0702030302020204" pitchFamily="66" charset="0"/>
              </a:rPr>
              <a:t>week. </a:t>
            </a:r>
          </a:p>
          <a:p>
            <a:pPr marL="285750" indent="-285750" algn="l">
              <a:buFont typeface="Arial" panose="020B0604020202020204" pitchFamily="34" charset="0"/>
              <a:buChar char="•"/>
            </a:pPr>
            <a:r>
              <a:rPr lang="en-GB" b="1" dirty="0" smtClean="0">
                <a:solidFill>
                  <a:schemeClr val="tx1"/>
                </a:solidFill>
                <a:latin typeface="Comic Sans MS" panose="030F0702030302020204" pitchFamily="66" charset="0"/>
              </a:rPr>
              <a:t>Yoga </a:t>
            </a:r>
            <a:r>
              <a:rPr lang="en-GB" b="1" dirty="0">
                <a:solidFill>
                  <a:schemeClr val="tx1"/>
                </a:solidFill>
                <a:latin typeface="Comic Sans MS" panose="030F0702030302020204" pitchFamily="66" charset="0"/>
              </a:rPr>
              <a:t>is good source of exercise and a great tool for managing </a:t>
            </a:r>
            <a:r>
              <a:rPr lang="en-GB" b="1" dirty="0" smtClean="0">
                <a:solidFill>
                  <a:schemeClr val="tx1"/>
                </a:solidFill>
                <a:latin typeface="Comic Sans MS" panose="030F0702030302020204" pitchFamily="66" charset="0"/>
              </a:rPr>
              <a:t>stress. </a:t>
            </a:r>
          </a:p>
          <a:p>
            <a:pPr marL="285750" indent="-285750" algn="l">
              <a:buFont typeface="Arial" panose="020B0604020202020204" pitchFamily="34" charset="0"/>
              <a:buChar char="•"/>
            </a:pPr>
            <a:r>
              <a:rPr lang="en-GB" b="1" dirty="0" smtClean="0">
                <a:solidFill>
                  <a:schemeClr val="tx1"/>
                </a:solidFill>
                <a:latin typeface="Comic Sans MS" panose="030F0702030302020204" pitchFamily="66" charset="0"/>
              </a:rPr>
              <a:t>Some </a:t>
            </a:r>
            <a:r>
              <a:rPr lang="en-GB" b="1" dirty="0">
                <a:solidFill>
                  <a:schemeClr val="tx1"/>
                </a:solidFill>
                <a:latin typeface="Comic Sans MS" panose="030F0702030302020204" pitchFamily="66" charset="0"/>
              </a:rPr>
              <a:t>exercise companies offering free </a:t>
            </a:r>
            <a:r>
              <a:rPr lang="en-GB" b="1" dirty="0" smtClean="0">
                <a:solidFill>
                  <a:schemeClr val="tx1"/>
                </a:solidFill>
                <a:latin typeface="Comic Sans MS" panose="030F0702030302020204" pitchFamily="66" charset="0"/>
              </a:rPr>
              <a:t>workouts. </a:t>
            </a:r>
            <a:endParaRPr lang="en-GB" b="1"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11492245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6810" y="281354"/>
            <a:ext cx="7766936" cy="871538"/>
          </a:xfrm>
        </p:spPr>
        <p:txBody>
          <a:bodyPr/>
          <a:lstStyle/>
          <a:p>
            <a:r>
              <a:rPr lang="en-GB" dirty="0"/>
              <a:t>Stress and Sleep</a:t>
            </a:r>
          </a:p>
        </p:txBody>
      </p:sp>
      <p:sp>
        <p:nvSpPr>
          <p:cNvPr id="3" name="Subtitle 2"/>
          <p:cNvSpPr>
            <a:spLocks noGrp="1"/>
          </p:cNvSpPr>
          <p:nvPr>
            <p:ph type="subTitle" idx="1"/>
          </p:nvPr>
        </p:nvSpPr>
        <p:spPr>
          <a:xfrm>
            <a:off x="747412" y="1335768"/>
            <a:ext cx="7766936" cy="1096899"/>
          </a:xfrm>
        </p:spPr>
        <p:txBody>
          <a:bodyPr>
            <a:noAutofit/>
          </a:bodyPr>
          <a:lstStyle/>
          <a:p>
            <a:pPr algn="l"/>
            <a:r>
              <a:rPr lang="en-GB" sz="2000" dirty="0">
                <a:solidFill>
                  <a:schemeClr val="tx1"/>
                </a:solidFill>
                <a:latin typeface="Comic Sans MS" panose="030F0702030302020204" pitchFamily="66" charset="0"/>
              </a:rPr>
              <a:t>◦ </a:t>
            </a:r>
            <a:r>
              <a:rPr lang="en-GB" sz="2000" b="1" dirty="0">
                <a:solidFill>
                  <a:schemeClr val="tx1"/>
                </a:solidFill>
                <a:latin typeface="Comic Sans MS" panose="030F0702030302020204" pitchFamily="66" charset="0"/>
              </a:rPr>
              <a:t>Take breaks from watching, reading, or listening to the </a:t>
            </a:r>
            <a:r>
              <a:rPr lang="en-GB" sz="2000" b="1" dirty="0" smtClean="0">
                <a:solidFill>
                  <a:schemeClr val="tx1"/>
                </a:solidFill>
                <a:latin typeface="Comic Sans MS" panose="030F0702030302020204" pitchFamily="66" charset="0"/>
              </a:rPr>
              <a:t>news. </a:t>
            </a:r>
          </a:p>
          <a:p>
            <a:pPr algn="l"/>
            <a:r>
              <a:rPr lang="en-GB" sz="2000" b="1" dirty="0" smtClean="0">
                <a:solidFill>
                  <a:schemeClr val="tx1"/>
                </a:solidFill>
                <a:latin typeface="Comic Sans MS" panose="030F0702030302020204" pitchFamily="66" charset="0"/>
              </a:rPr>
              <a:t>◦ </a:t>
            </a:r>
            <a:r>
              <a:rPr lang="en-GB" sz="2000" b="1" dirty="0">
                <a:solidFill>
                  <a:schemeClr val="tx1"/>
                </a:solidFill>
                <a:latin typeface="Comic Sans MS" panose="030F0702030302020204" pitchFamily="66" charset="0"/>
              </a:rPr>
              <a:t>Still stay informed to avoid stress that you are missing </a:t>
            </a:r>
            <a:r>
              <a:rPr lang="en-GB" sz="2000" b="1" dirty="0" smtClean="0">
                <a:solidFill>
                  <a:schemeClr val="tx1"/>
                </a:solidFill>
                <a:latin typeface="Comic Sans MS" panose="030F0702030302020204" pitchFamily="66" charset="0"/>
              </a:rPr>
              <a:t>something. </a:t>
            </a:r>
          </a:p>
          <a:p>
            <a:pPr algn="l"/>
            <a:r>
              <a:rPr lang="en-GB" sz="2000" b="1" dirty="0" smtClean="0">
                <a:solidFill>
                  <a:schemeClr val="tx1"/>
                </a:solidFill>
                <a:latin typeface="Comic Sans MS" panose="030F0702030302020204" pitchFamily="66" charset="0"/>
              </a:rPr>
              <a:t>◦ </a:t>
            </a:r>
            <a:r>
              <a:rPr lang="en-GB" sz="2000" b="1" dirty="0">
                <a:solidFill>
                  <a:schemeClr val="tx1"/>
                </a:solidFill>
                <a:latin typeface="Comic Sans MS" panose="030F0702030302020204" pitchFamily="66" charset="0"/>
              </a:rPr>
              <a:t>Do something relaxing before bed like meditation or </a:t>
            </a:r>
            <a:r>
              <a:rPr lang="en-GB" sz="2000" b="1" dirty="0" smtClean="0">
                <a:solidFill>
                  <a:schemeClr val="tx1"/>
                </a:solidFill>
                <a:latin typeface="Comic Sans MS" panose="030F0702030302020204" pitchFamily="66" charset="0"/>
              </a:rPr>
              <a:t>mindfulness</a:t>
            </a:r>
          </a:p>
          <a:p>
            <a:pPr marL="342900" indent="-342900" algn="l">
              <a:buFontTx/>
              <a:buChar char="-"/>
            </a:pPr>
            <a:r>
              <a:rPr lang="en-GB" sz="2000" b="1" dirty="0" smtClean="0">
                <a:solidFill>
                  <a:schemeClr val="tx1"/>
                </a:solidFill>
                <a:latin typeface="Comic Sans MS" panose="030F0702030302020204" pitchFamily="66" charset="0"/>
              </a:rPr>
              <a:t>Simple </a:t>
            </a:r>
            <a:r>
              <a:rPr lang="en-GB" sz="2000" b="1" dirty="0">
                <a:solidFill>
                  <a:schemeClr val="tx1"/>
                </a:solidFill>
                <a:latin typeface="Comic Sans MS" panose="030F0702030302020204" pitchFamily="66" charset="0"/>
              </a:rPr>
              <a:t>Habit App </a:t>
            </a:r>
          </a:p>
          <a:p>
            <a:pPr marL="342900" indent="-342900" algn="l">
              <a:buFontTx/>
              <a:buChar char="-"/>
            </a:pPr>
            <a:r>
              <a:rPr lang="en-GB" sz="2000" b="1" dirty="0" smtClean="0">
                <a:solidFill>
                  <a:schemeClr val="tx1"/>
                </a:solidFill>
                <a:latin typeface="Comic Sans MS" panose="030F0702030302020204" pitchFamily="66" charset="0"/>
              </a:rPr>
              <a:t>Headspace </a:t>
            </a:r>
            <a:r>
              <a:rPr lang="en-GB" sz="2000" b="1" dirty="0">
                <a:solidFill>
                  <a:schemeClr val="tx1"/>
                </a:solidFill>
                <a:latin typeface="Comic Sans MS" panose="030F0702030302020204" pitchFamily="66" charset="0"/>
              </a:rPr>
              <a:t>App </a:t>
            </a:r>
            <a:endParaRPr lang="en-GB" sz="2000" b="1" dirty="0" smtClean="0">
              <a:solidFill>
                <a:schemeClr val="tx1"/>
              </a:solidFill>
              <a:latin typeface="Comic Sans MS" panose="030F0702030302020204" pitchFamily="66" charset="0"/>
            </a:endParaRPr>
          </a:p>
          <a:p>
            <a:pPr algn="l"/>
            <a:r>
              <a:rPr lang="en-GB" sz="2000" b="1" dirty="0" smtClean="0">
                <a:solidFill>
                  <a:schemeClr val="tx1"/>
                </a:solidFill>
                <a:latin typeface="Comic Sans MS" panose="030F0702030302020204" pitchFamily="66" charset="0"/>
              </a:rPr>
              <a:t>◦ </a:t>
            </a:r>
            <a:r>
              <a:rPr lang="en-GB" sz="2000" b="1" dirty="0">
                <a:solidFill>
                  <a:schemeClr val="tx1"/>
                </a:solidFill>
                <a:latin typeface="Comic Sans MS" panose="030F0702030302020204" pitchFamily="66" charset="0"/>
              </a:rPr>
              <a:t>If you can’t sleep, get out of bed and do something to break the </a:t>
            </a:r>
            <a:r>
              <a:rPr lang="en-GB" sz="2000" b="1" dirty="0" smtClean="0">
                <a:solidFill>
                  <a:schemeClr val="tx1"/>
                </a:solidFill>
                <a:latin typeface="Comic Sans MS" panose="030F0702030302020204" pitchFamily="66" charset="0"/>
              </a:rPr>
              <a:t>cycle.</a:t>
            </a:r>
          </a:p>
          <a:p>
            <a:pPr algn="l"/>
            <a:r>
              <a:rPr lang="en-GB" sz="2000" b="1" dirty="0" smtClean="0">
                <a:solidFill>
                  <a:schemeClr val="tx1"/>
                </a:solidFill>
                <a:latin typeface="Comic Sans MS" panose="030F0702030302020204" pitchFamily="66" charset="0"/>
              </a:rPr>
              <a:t>◦ Complete a journal of </a:t>
            </a:r>
            <a:r>
              <a:rPr lang="en-GB" sz="2000" b="1" dirty="0">
                <a:solidFill>
                  <a:schemeClr val="tx1"/>
                </a:solidFill>
                <a:latin typeface="Comic Sans MS" panose="030F0702030302020204" pitchFamily="66" charset="0"/>
              </a:rPr>
              <a:t>your feelings and </a:t>
            </a:r>
            <a:r>
              <a:rPr lang="en-GB" sz="2000" b="1" dirty="0" smtClean="0">
                <a:solidFill>
                  <a:schemeClr val="tx1"/>
                </a:solidFill>
                <a:latin typeface="Comic Sans MS" panose="030F0702030302020204" pitchFamily="66" charset="0"/>
              </a:rPr>
              <a:t>experiences. </a:t>
            </a:r>
          </a:p>
          <a:p>
            <a:pPr algn="l"/>
            <a:r>
              <a:rPr lang="en-GB" sz="2000" b="1" dirty="0" smtClean="0">
                <a:solidFill>
                  <a:schemeClr val="tx1"/>
                </a:solidFill>
                <a:latin typeface="Comic Sans MS" panose="030F0702030302020204" pitchFamily="66" charset="0"/>
              </a:rPr>
              <a:t>◦ </a:t>
            </a:r>
            <a:r>
              <a:rPr lang="en-GB" sz="2000" b="1" dirty="0">
                <a:solidFill>
                  <a:srgbClr val="0070C0"/>
                </a:solidFill>
                <a:latin typeface="Comic Sans MS" panose="030F0702030302020204" pitchFamily="66" charset="0"/>
              </a:rPr>
              <a:t>Now more than ever, it’s important to give yourself a “phone curfew” if you’re having sleeping </a:t>
            </a:r>
            <a:r>
              <a:rPr lang="en-GB" sz="2000" b="1" dirty="0" smtClean="0">
                <a:solidFill>
                  <a:srgbClr val="0070C0"/>
                </a:solidFill>
                <a:latin typeface="Comic Sans MS" panose="030F0702030302020204" pitchFamily="66" charset="0"/>
              </a:rPr>
              <a:t>problems.</a:t>
            </a:r>
            <a:endParaRPr lang="en-GB" sz="2000" b="1" dirty="0">
              <a:solidFill>
                <a:srgbClr val="0070C0"/>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908243" y="450166"/>
            <a:ext cx="2927124" cy="2927124"/>
          </a:xfrm>
          <a:prstGeom prst="rect">
            <a:avLst/>
          </a:prstGeom>
        </p:spPr>
      </p:pic>
      <p:pic>
        <p:nvPicPr>
          <p:cNvPr id="5" name="Picture 4"/>
          <p:cNvPicPr>
            <a:picLocks noChangeAspect="1"/>
          </p:cNvPicPr>
          <p:nvPr/>
        </p:nvPicPr>
        <p:blipFill>
          <a:blip r:embed="rId3"/>
          <a:stretch>
            <a:fillRect/>
          </a:stretch>
        </p:blipFill>
        <p:spPr>
          <a:xfrm>
            <a:off x="8210193" y="4262892"/>
            <a:ext cx="3756724" cy="2261073"/>
          </a:xfrm>
          <a:prstGeom prst="rect">
            <a:avLst/>
          </a:prstGeom>
        </p:spPr>
      </p:pic>
      <p:pic>
        <p:nvPicPr>
          <p:cNvPr id="6" name="Picture 5"/>
          <p:cNvPicPr>
            <a:picLocks noChangeAspect="1"/>
          </p:cNvPicPr>
          <p:nvPr/>
        </p:nvPicPr>
        <p:blipFill>
          <a:blip r:embed="rId4"/>
          <a:stretch>
            <a:fillRect/>
          </a:stretch>
        </p:blipFill>
        <p:spPr>
          <a:xfrm>
            <a:off x="4051429" y="3305275"/>
            <a:ext cx="1702430" cy="957617"/>
          </a:xfrm>
          <a:prstGeom prst="rect">
            <a:avLst/>
          </a:prstGeom>
        </p:spPr>
      </p:pic>
    </p:spTree>
    <p:extLst>
      <p:ext uri="{BB962C8B-B14F-4D97-AF65-F5344CB8AC3E}">
        <p14:creationId xmlns:p14="http://schemas.microsoft.com/office/powerpoint/2010/main" val="24140514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4277" y="211015"/>
            <a:ext cx="9212515" cy="1012214"/>
          </a:xfrm>
        </p:spPr>
        <p:txBody>
          <a:bodyPr/>
          <a:lstStyle/>
          <a:p>
            <a:pPr algn="l"/>
            <a:r>
              <a:rPr lang="en-GB" b="1" dirty="0">
                <a:latin typeface="Comic Sans MS" panose="030F0702030302020204" pitchFamily="66" charset="0"/>
              </a:rPr>
              <a:t>Maintaining </a:t>
            </a:r>
            <a:r>
              <a:rPr lang="en-GB" b="1" dirty="0" smtClean="0">
                <a:latin typeface="Comic Sans MS" panose="030F0702030302020204" pitchFamily="66" charset="0"/>
              </a:rPr>
              <a:t>a schedule</a:t>
            </a:r>
            <a:endParaRPr lang="en-GB" b="1" dirty="0">
              <a:latin typeface="Comic Sans MS" panose="030F0702030302020204" pitchFamily="66" charset="0"/>
            </a:endParaRPr>
          </a:p>
        </p:txBody>
      </p:sp>
      <p:sp>
        <p:nvSpPr>
          <p:cNvPr id="3" name="Subtitle 2"/>
          <p:cNvSpPr>
            <a:spLocks noGrp="1"/>
          </p:cNvSpPr>
          <p:nvPr>
            <p:ph type="subTitle" idx="1"/>
          </p:nvPr>
        </p:nvSpPr>
        <p:spPr>
          <a:xfrm>
            <a:off x="677074" y="1448310"/>
            <a:ext cx="7766936" cy="1096899"/>
          </a:xfrm>
        </p:spPr>
        <p:txBody>
          <a:bodyPr>
            <a:noAutofit/>
          </a:bodyPr>
          <a:lstStyle/>
          <a:p>
            <a:pPr marL="342900" indent="-342900" algn="l">
              <a:buFont typeface="Arial" panose="020B0604020202020204" pitchFamily="34" charset="0"/>
              <a:buChar char="•"/>
            </a:pPr>
            <a:r>
              <a:rPr lang="en-GB" sz="2000" b="1" dirty="0">
                <a:solidFill>
                  <a:schemeClr val="tx1"/>
                </a:solidFill>
                <a:latin typeface="Comic Sans MS" panose="030F0702030302020204" pitchFamily="66" charset="0"/>
              </a:rPr>
              <a:t>In order to feel as “normal” as possible, try to set a daily </a:t>
            </a:r>
            <a:r>
              <a:rPr lang="en-GB" sz="2000" b="1" dirty="0" smtClean="0">
                <a:solidFill>
                  <a:schemeClr val="tx1"/>
                </a:solidFill>
                <a:latin typeface="Comic Sans MS" panose="030F0702030302020204" pitchFamily="66" charset="0"/>
              </a:rPr>
              <a:t>routine. </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Get </a:t>
            </a:r>
            <a:r>
              <a:rPr lang="en-GB" sz="2000" b="1" dirty="0">
                <a:solidFill>
                  <a:schemeClr val="tx1"/>
                </a:solidFill>
                <a:latin typeface="Comic Sans MS" panose="030F0702030302020204" pitchFamily="66" charset="0"/>
              </a:rPr>
              <a:t>up at the same time every day and set a </a:t>
            </a:r>
            <a:r>
              <a:rPr lang="en-GB" sz="2000" b="1" dirty="0" smtClean="0">
                <a:solidFill>
                  <a:schemeClr val="tx1"/>
                </a:solidFill>
                <a:latin typeface="Comic Sans MS" panose="030F0702030302020204" pitchFamily="66" charset="0"/>
              </a:rPr>
              <a:t>bedtime.</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Have regular breaks and a snack and a drink. </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If working from home, make sure you have a lunchbreak and a set time for the end of the working day.</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If staying at home caring for children, make sure you have regular breaks and a lunchtime and set an end time for all learning activities.  </a:t>
            </a:r>
          </a:p>
          <a:p>
            <a:pPr marL="342900" indent="-342900" algn="l">
              <a:buFont typeface="Arial" panose="020B0604020202020204" pitchFamily="34" charset="0"/>
              <a:buChar char="•"/>
            </a:pPr>
            <a:endParaRPr lang="en-GB" sz="2000" b="1" dirty="0" smtClean="0">
              <a:solidFill>
                <a:schemeClr val="tx1"/>
              </a:solidFill>
              <a:latin typeface="Comic Sans MS" panose="030F0702030302020204" pitchFamily="66" charset="0"/>
            </a:endParaRPr>
          </a:p>
          <a:p>
            <a:endParaRPr lang="en-GB" sz="2000" b="1" dirty="0" smtClean="0">
              <a:solidFill>
                <a:schemeClr val="tx1"/>
              </a:solidFill>
              <a:latin typeface="Comic Sans MS" panose="030F0702030302020204" pitchFamily="66" charset="0"/>
            </a:endParaRPr>
          </a:p>
          <a:p>
            <a:r>
              <a:rPr lang="en-GB" sz="2000" b="1" dirty="0" smtClean="0">
                <a:solidFill>
                  <a:schemeClr val="tx1"/>
                </a:solidFill>
                <a:latin typeface="Comic Sans MS" panose="030F0702030302020204" pitchFamily="66" charset="0"/>
              </a:rPr>
              <a:t> </a:t>
            </a:r>
            <a:endParaRPr lang="en-GB" sz="2000" b="1" dirty="0">
              <a:solidFill>
                <a:schemeClr val="tx1"/>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9682152" y="322310"/>
            <a:ext cx="2026920" cy="2026920"/>
          </a:xfrm>
          <a:prstGeom prst="rect">
            <a:avLst/>
          </a:prstGeom>
        </p:spPr>
      </p:pic>
      <p:pic>
        <p:nvPicPr>
          <p:cNvPr id="6" name="Picture 5"/>
          <p:cNvPicPr>
            <a:picLocks noChangeAspect="1"/>
          </p:cNvPicPr>
          <p:nvPr/>
        </p:nvPicPr>
        <p:blipFill>
          <a:blip r:embed="rId3"/>
          <a:stretch>
            <a:fillRect/>
          </a:stretch>
        </p:blipFill>
        <p:spPr>
          <a:xfrm>
            <a:off x="9682152" y="2545209"/>
            <a:ext cx="2049814" cy="1742342"/>
          </a:xfrm>
          <a:prstGeom prst="rect">
            <a:avLst/>
          </a:prstGeom>
        </p:spPr>
      </p:pic>
      <p:pic>
        <p:nvPicPr>
          <p:cNvPr id="8" name="Picture 7"/>
          <p:cNvPicPr>
            <a:picLocks noChangeAspect="1"/>
          </p:cNvPicPr>
          <p:nvPr/>
        </p:nvPicPr>
        <p:blipFill>
          <a:blip r:embed="rId4"/>
          <a:stretch>
            <a:fillRect/>
          </a:stretch>
        </p:blipFill>
        <p:spPr>
          <a:xfrm flipH="1">
            <a:off x="9996792" y="4684540"/>
            <a:ext cx="1499885" cy="1751135"/>
          </a:xfrm>
          <a:prstGeom prst="rect">
            <a:avLst/>
          </a:prstGeom>
        </p:spPr>
      </p:pic>
      <p:pic>
        <p:nvPicPr>
          <p:cNvPr id="9" name="Picture 8"/>
          <p:cNvPicPr>
            <a:picLocks noChangeAspect="1"/>
          </p:cNvPicPr>
          <p:nvPr/>
        </p:nvPicPr>
        <p:blipFill>
          <a:blip r:embed="rId5"/>
          <a:stretch>
            <a:fillRect/>
          </a:stretch>
        </p:blipFill>
        <p:spPr>
          <a:xfrm>
            <a:off x="5631502" y="4684540"/>
            <a:ext cx="2812508" cy="1901722"/>
          </a:xfrm>
          <a:prstGeom prst="rect">
            <a:avLst/>
          </a:prstGeom>
        </p:spPr>
      </p:pic>
      <p:pic>
        <p:nvPicPr>
          <p:cNvPr id="10" name="Picture 9"/>
          <p:cNvPicPr>
            <a:picLocks noChangeAspect="1"/>
          </p:cNvPicPr>
          <p:nvPr/>
        </p:nvPicPr>
        <p:blipFill>
          <a:blip r:embed="rId6"/>
          <a:stretch>
            <a:fillRect/>
          </a:stretch>
        </p:blipFill>
        <p:spPr>
          <a:xfrm>
            <a:off x="2822773" y="4909625"/>
            <a:ext cx="2032338" cy="1785495"/>
          </a:xfrm>
          <a:prstGeom prst="rect">
            <a:avLst/>
          </a:prstGeom>
        </p:spPr>
      </p:pic>
    </p:spTree>
    <p:extLst>
      <p:ext uri="{BB962C8B-B14F-4D97-AF65-F5344CB8AC3E}">
        <p14:creationId xmlns:p14="http://schemas.microsoft.com/office/powerpoint/2010/main" val="2995111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6224" y="24099"/>
            <a:ext cx="7766936" cy="793161"/>
          </a:xfrm>
        </p:spPr>
        <p:txBody>
          <a:bodyPr/>
          <a:lstStyle/>
          <a:p>
            <a:pPr algn="l"/>
            <a:r>
              <a:rPr lang="en-GB" dirty="0"/>
              <a:t>It’s okay…</a:t>
            </a:r>
          </a:p>
        </p:txBody>
      </p:sp>
      <p:sp>
        <p:nvSpPr>
          <p:cNvPr id="3" name="Subtitle 2"/>
          <p:cNvSpPr>
            <a:spLocks noGrp="1"/>
          </p:cNvSpPr>
          <p:nvPr>
            <p:ph type="subTitle" idx="1"/>
          </p:nvPr>
        </p:nvSpPr>
        <p:spPr>
          <a:xfrm>
            <a:off x="916224" y="845842"/>
            <a:ext cx="7766936" cy="1096899"/>
          </a:xfrm>
        </p:spPr>
        <p:txBody>
          <a:bodyPr>
            <a:noAutofit/>
          </a:bodyPr>
          <a:lstStyle/>
          <a:p>
            <a:pPr marL="342900" indent="-342900" algn="l">
              <a:buFont typeface="Arial" panose="020B0604020202020204" pitchFamily="34" charset="0"/>
              <a:buChar char="•"/>
            </a:pPr>
            <a:r>
              <a:rPr lang="en-GB" sz="2000" b="1" dirty="0">
                <a:solidFill>
                  <a:schemeClr val="tx1"/>
                </a:solidFill>
                <a:latin typeface="Comic Sans MS" panose="030F0702030302020204" pitchFamily="66" charset="0"/>
              </a:rPr>
              <a:t>To acknowledge that this isn’t normal, despite trying to keep a routine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be disappointed about cancelling plans you made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worry about yourself and your family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be angry that you have to live through this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feel anxious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feel sad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need support from others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need some alone time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want to leave social media or block out the news </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want to read the news all day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still laugh </a:t>
            </a:r>
            <a:endParaRPr lang="en-GB" sz="2000" b="1" dirty="0" smtClean="0">
              <a:solidFill>
                <a:schemeClr val="tx1"/>
              </a:solidFill>
              <a:latin typeface="Comic Sans MS" panose="030F0702030302020204" pitchFamily="66" charset="0"/>
            </a:endParaRP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a:t>
            </a:r>
            <a:r>
              <a:rPr lang="en-GB" sz="2000" b="1" dirty="0">
                <a:solidFill>
                  <a:schemeClr val="tx1"/>
                </a:solidFill>
                <a:latin typeface="Comic Sans MS" panose="030F0702030302020204" pitchFamily="66" charset="0"/>
              </a:rPr>
              <a:t>cry </a:t>
            </a:r>
            <a:r>
              <a:rPr lang="en-GB" sz="2000" b="1" dirty="0" smtClean="0">
                <a:solidFill>
                  <a:schemeClr val="tx1"/>
                </a:solidFill>
                <a:latin typeface="Comic Sans MS" panose="030F0702030302020204" pitchFamily="66" charset="0"/>
              </a:rPr>
              <a:t>sometimes</a:t>
            </a:r>
          </a:p>
          <a:p>
            <a:pPr marL="342900" indent="-342900" algn="l">
              <a:buFont typeface="Arial" panose="020B0604020202020204" pitchFamily="34" charset="0"/>
              <a:buChar char="•"/>
            </a:pPr>
            <a:r>
              <a:rPr lang="en-GB" sz="2000" b="1" dirty="0" smtClean="0">
                <a:solidFill>
                  <a:schemeClr val="tx1"/>
                </a:solidFill>
                <a:latin typeface="Comic Sans MS" panose="030F0702030302020204" pitchFamily="66" charset="0"/>
              </a:rPr>
              <a:t>To hope</a:t>
            </a:r>
            <a:endParaRPr lang="en-GB" sz="2000" b="1" dirty="0">
              <a:solidFill>
                <a:schemeClr val="tx1"/>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9618911" y="5162842"/>
            <a:ext cx="2289098" cy="1394753"/>
          </a:xfrm>
          <a:prstGeom prst="rect">
            <a:avLst/>
          </a:prstGeom>
        </p:spPr>
      </p:pic>
      <p:pic>
        <p:nvPicPr>
          <p:cNvPr id="6" name="Picture 5"/>
          <p:cNvPicPr>
            <a:picLocks noChangeAspect="1"/>
          </p:cNvPicPr>
          <p:nvPr/>
        </p:nvPicPr>
        <p:blipFill>
          <a:blip r:embed="rId3"/>
          <a:stretch>
            <a:fillRect/>
          </a:stretch>
        </p:blipFill>
        <p:spPr>
          <a:xfrm>
            <a:off x="10150523" y="391176"/>
            <a:ext cx="1561543" cy="1551565"/>
          </a:xfrm>
          <a:prstGeom prst="rect">
            <a:avLst/>
          </a:prstGeom>
        </p:spPr>
      </p:pic>
      <p:pic>
        <p:nvPicPr>
          <p:cNvPr id="7" name="Picture 6"/>
          <p:cNvPicPr>
            <a:picLocks noChangeAspect="1"/>
          </p:cNvPicPr>
          <p:nvPr/>
        </p:nvPicPr>
        <p:blipFill>
          <a:blip r:embed="rId4"/>
          <a:stretch>
            <a:fillRect/>
          </a:stretch>
        </p:blipFill>
        <p:spPr>
          <a:xfrm>
            <a:off x="7646462" y="2625633"/>
            <a:ext cx="1881967" cy="1685109"/>
          </a:xfrm>
          <a:prstGeom prst="rect">
            <a:avLst/>
          </a:prstGeom>
        </p:spPr>
      </p:pic>
      <p:pic>
        <p:nvPicPr>
          <p:cNvPr id="8" name="Picture 7"/>
          <p:cNvPicPr>
            <a:picLocks noChangeAspect="1"/>
          </p:cNvPicPr>
          <p:nvPr/>
        </p:nvPicPr>
        <p:blipFill>
          <a:blip r:embed="rId5"/>
          <a:stretch>
            <a:fillRect/>
          </a:stretch>
        </p:blipFill>
        <p:spPr>
          <a:xfrm>
            <a:off x="5835539" y="3278777"/>
            <a:ext cx="1544431" cy="1544431"/>
          </a:xfrm>
          <a:prstGeom prst="rect">
            <a:avLst/>
          </a:prstGeom>
        </p:spPr>
      </p:pic>
      <p:pic>
        <p:nvPicPr>
          <p:cNvPr id="9" name="Picture 8"/>
          <p:cNvPicPr>
            <a:picLocks noChangeAspect="1"/>
          </p:cNvPicPr>
          <p:nvPr/>
        </p:nvPicPr>
        <p:blipFill>
          <a:blip r:embed="rId6"/>
          <a:stretch>
            <a:fillRect/>
          </a:stretch>
        </p:blipFill>
        <p:spPr>
          <a:xfrm>
            <a:off x="10278427" y="2606039"/>
            <a:ext cx="1451520" cy="1495697"/>
          </a:xfrm>
          <a:prstGeom prst="rect">
            <a:avLst/>
          </a:prstGeom>
        </p:spPr>
      </p:pic>
    </p:spTree>
    <p:extLst>
      <p:ext uri="{BB962C8B-B14F-4D97-AF65-F5344CB8AC3E}">
        <p14:creationId xmlns:p14="http://schemas.microsoft.com/office/powerpoint/2010/main" val="12421477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765" y="121023"/>
            <a:ext cx="9749118" cy="1075194"/>
          </a:xfrm>
        </p:spPr>
        <p:txBody>
          <a:bodyPr/>
          <a:lstStyle/>
          <a:p>
            <a:pPr algn="l"/>
            <a:r>
              <a:rPr lang="en-GB" dirty="0">
                <a:latin typeface="Comic Sans MS" panose="030F0702030302020204" pitchFamily="66" charset="0"/>
              </a:rPr>
              <a:t>Your experience </a:t>
            </a:r>
            <a:r>
              <a:rPr lang="en-GB" dirty="0" smtClean="0">
                <a:latin typeface="Comic Sans MS" panose="030F0702030302020204" pitchFamily="66" charset="0"/>
              </a:rPr>
              <a:t>is unique</a:t>
            </a:r>
            <a:endParaRPr lang="en-GB" dirty="0">
              <a:latin typeface="Comic Sans MS" panose="030F0702030302020204" pitchFamily="66" charset="0"/>
            </a:endParaRPr>
          </a:p>
        </p:txBody>
      </p:sp>
      <p:sp>
        <p:nvSpPr>
          <p:cNvPr id="3" name="Subtitle 2"/>
          <p:cNvSpPr>
            <a:spLocks noGrp="1"/>
          </p:cNvSpPr>
          <p:nvPr>
            <p:ph type="subTitle" idx="1"/>
          </p:nvPr>
        </p:nvSpPr>
        <p:spPr>
          <a:xfrm>
            <a:off x="1075765" y="1196217"/>
            <a:ext cx="7766936" cy="1096899"/>
          </a:xfrm>
        </p:spPr>
        <p:txBody>
          <a:bodyPr>
            <a:noAutofit/>
          </a:bodyPr>
          <a:lstStyle/>
          <a:p>
            <a:pPr algn="l"/>
            <a:r>
              <a:rPr lang="en-GB" sz="2800" b="1" dirty="0">
                <a:solidFill>
                  <a:srgbClr val="FF0000"/>
                </a:solidFill>
                <a:latin typeface="Comic Sans MS" panose="030F0702030302020204" pitchFamily="66" charset="0"/>
              </a:rPr>
              <a:t>Everyone reacts differently during difficult </a:t>
            </a:r>
            <a:r>
              <a:rPr lang="en-GB" sz="2800" b="1" dirty="0" smtClean="0">
                <a:solidFill>
                  <a:srgbClr val="FF0000"/>
                </a:solidFill>
                <a:latin typeface="Comic Sans MS" panose="030F0702030302020204" pitchFamily="66" charset="0"/>
              </a:rPr>
              <a:t>times. </a:t>
            </a:r>
            <a:endParaRPr lang="en-GB" sz="2800" b="1" dirty="0">
              <a:solidFill>
                <a:srgbClr val="FF0000"/>
              </a:solidFill>
              <a:latin typeface="Comic Sans MS" panose="030F0702030302020204" pitchFamily="66" charset="0"/>
            </a:endParaRPr>
          </a:p>
          <a:p>
            <a:pPr algn="l"/>
            <a:r>
              <a:rPr lang="en-GB" sz="2800" b="1" dirty="0" smtClean="0">
                <a:solidFill>
                  <a:srgbClr val="00B050"/>
                </a:solidFill>
                <a:latin typeface="Comic Sans MS" panose="030F0702030302020204" pitchFamily="66" charset="0"/>
              </a:rPr>
              <a:t>Your </a:t>
            </a:r>
            <a:r>
              <a:rPr lang="en-GB" sz="2800" b="1" dirty="0">
                <a:solidFill>
                  <a:srgbClr val="00B050"/>
                </a:solidFill>
                <a:latin typeface="Comic Sans MS" panose="030F0702030302020204" pitchFamily="66" charset="0"/>
              </a:rPr>
              <a:t>own feelings may change over </a:t>
            </a:r>
            <a:r>
              <a:rPr lang="en-GB" sz="2800" b="1" dirty="0" smtClean="0">
                <a:solidFill>
                  <a:srgbClr val="00B050"/>
                </a:solidFill>
                <a:latin typeface="Comic Sans MS" panose="030F0702030302020204" pitchFamily="66" charset="0"/>
              </a:rPr>
              <a:t>time. </a:t>
            </a:r>
            <a:r>
              <a:rPr lang="en-GB" sz="2800" b="1" dirty="0">
                <a:solidFill>
                  <a:srgbClr val="0070C0"/>
                </a:solidFill>
                <a:latin typeface="Comic Sans MS" panose="030F0702030302020204" pitchFamily="66" charset="0"/>
              </a:rPr>
              <a:t>Notice and accept how you </a:t>
            </a:r>
            <a:r>
              <a:rPr lang="en-GB" sz="2800" b="1" dirty="0" smtClean="0">
                <a:solidFill>
                  <a:srgbClr val="0070C0"/>
                </a:solidFill>
                <a:latin typeface="Comic Sans MS" panose="030F0702030302020204" pitchFamily="66" charset="0"/>
              </a:rPr>
              <a:t>feel.</a:t>
            </a:r>
          </a:p>
          <a:p>
            <a:pPr algn="l"/>
            <a:r>
              <a:rPr lang="en-GB" sz="2800" b="1" dirty="0" smtClean="0">
                <a:solidFill>
                  <a:srgbClr val="FFC000"/>
                </a:solidFill>
                <a:latin typeface="Comic Sans MS" panose="030F0702030302020204" pitchFamily="66" charset="0"/>
              </a:rPr>
              <a:t>Cope </a:t>
            </a:r>
            <a:r>
              <a:rPr lang="en-GB" sz="2800" b="1" dirty="0">
                <a:solidFill>
                  <a:srgbClr val="FFC000"/>
                </a:solidFill>
                <a:latin typeface="Comic Sans MS" panose="030F0702030302020204" pitchFamily="66" charset="0"/>
              </a:rPr>
              <a:t>in whatever way works best for </a:t>
            </a:r>
            <a:r>
              <a:rPr lang="en-GB" sz="2800" b="1" dirty="0" smtClean="0">
                <a:solidFill>
                  <a:srgbClr val="FFC000"/>
                </a:solidFill>
                <a:latin typeface="Comic Sans MS" panose="030F0702030302020204" pitchFamily="66" charset="0"/>
              </a:rPr>
              <a:t>you. </a:t>
            </a:r>
            <a:r>
              <a:rPr lang="en-GB" sz="2800" b="1" dirty="0">
                <a:solidFill>
                  <a:srgbClr val="7030A0"/>
                </a:solidFill>
                <a:latin typeface="Comic Sans MS" panose="030F0702030302020204" pitchFamily="66" charset="0"/>
              </a:rPr>
              <a:t>Make sure to take care of your emotional health during this time in order to be able to think clearly and avoid </a:t>
            </a:r>
            <a:r>
              <a:rPr lang="en-GB" sz="2800" b="1" dirty="0" smtClean="0">
                <a:solidFill>
                  <a:srgbClr val="7030A0"/>
                </a:solidFill>
                <a:latin typeface="Comic Sans MS" panose="030F0702030302020204" pitchFamily="66" charset="0"/>
              </a:rPr>
              <a:t>panicking.</a:t>
            </a:r>
          </a:p>
          <a:p>
            <a:pPr algn="l"/>
            <a:r>
              <a:rPr lang="en-GB" sz="2800" b="1" dirty="0" smtClean="0">
                <a:solidFill>
                  <a:schemeClr val="accent5">
                    <a:lumMod val="75000"/>
                  </a:schemeClr>
                </a:solidFill>
                <a:latin typeface="Comic Sans MS" panose="030F0702030302020204" pitchFamily="66" charset="0"/>
              </a:rPr>
              <a:t>Self-care </a:t>
            </a:r>
            <a:r>
              <a:rPr lang="en-GB" sz="2800" b="1" dirty="0">
                <a:solidFill>
                  <a:schemeClr val="accent5">
                    <a:lumMod val="75000"/>
                  </a:schemeClr>
                </a:solidFill>
                <a:latin typeface="Comic Sans MS" panose="030F0702030302020204" pitchFamily="66" charset="0"/>
              </a:rPr>
              <a:t>during an emergency will help with long term </a:t>
            </a:r>
            <a:r>
              <a:rPr lang="en-GB" sz="2800" b="1" dirty="0" smtClean="0">
                <a:solidFill>
                  <a:schemeClr val="accent5">
                    <a:lumMod val="75000"/>
                  </a:schemeClr>
                </a:solidFill>
                <a:latin typeface="Comic Sans MS" panose="030F0702030302020204" pitchFamily="66" charset="0"/>
              </a:rPr>
              <a:t>healing.</a:t>
            </a:r>
          </a:p>
          <a:p>
            <a:pPr algn="l"/>
            <a:r>
              <a:rPr lang="en-GB" sz="2800" b="1" dirty="0" smtClean="0">
                <a:solidFill>
                  <a:schemeClr val="tx2">
                    <a:lumMod val="75000"/>
                  </a:schemeClr>
                </a:solidFill>
                <a:latin typeface="Comic Sans MS" panose="030F0702030302020204" pitchFamily="66" charset="0"/>
              </a:rPr>
              <a:t>Stay Safe. Stay Healthy. Stay Strong. </a:t>
            </a:r>
            <a:endParaRPr lang="en-GB" sz="2800" b="1" dirty="0">
              <a:solidFill>
                <a:schemeClr val="tx2">
                  <a:lumMod val="75000"/>
                </a:schemeClr>
              </a:solidFill>
              <a:latin typeface="Comic Sans MS" panose="030F0702030302020204" pitchFamily="66" charset="0"/>
            </a:endParaRPr>
          </a:p>
        </p:txBody>
      </p:sp>
    </p:spTree>
    <p:extLst>
      <p:ext uri="{BB962C8B-B14F-4D97-AF65-F5344CB8AC3E}">
        <p14:creationId xmlns:p14="http://schemas.microsoft.com/office/powerpoint/2010/main" val="39047480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3295" y="2404531"/>
            <a:ext cx="9308979" cy="1646302"/>
          </a:xfrm>
        </p:spPr>
        <p:txBody>
          <a:bodyPr/>
          <a:lstStyle/>
          <a:p>
            <a:pPr algn="l"/>
            <a:r>
              <a:rPr lang="en-GB" sz="3200" b="1" i="1" dirty="0">
                <a:solidFill>
                  <a:schemeClr val="tx2">
                    <a:lumMod val="75000"/>
                  </a:schemeClr>
                </a:solidFill>
                <a:latin typeface="Comic Sans MS" panose="030F0702030302020204" pitchFamily="66" charset="0"/>
              </a:rPr>
              <a:t>“I wish it need not have happened in my time.” “So do I, and so do all who live to see such times. But that is not for them to decide. All we have to decide is what to do with the time that is given to us.” </a:t>
            </a:r>
            <a:r>
              <a:rPr lang="en-GB" sz="3200" b="1" i="1" dirty="0" smtClean="0">
                <a:solidFill>
                  <a:schemeClr val="tx2">
                    <a:lumMod val="75000"/>
                  </a:schemeClr>
                </a:solidFill>
                <a:latin typeface="Comic Sans MS" panose="030F0702030302020204" pitchFamily="66" charset="0"/>
              </a:rPr>
              <a:t/>
            </a:r>
            <a:br>
              <a:rPr lang="en-GB" sz="3200" b="1" i="1" dirty="0" smtClean="0">
                <a:solidFill>
                  <a:schemeClr val="tx2">
                    <a:lumMod val="75000"/>
                  </a:schemeClr>
                </a:solidFill>
                <a:latin typeface="Comic Sans MS" panose="030F0702030302020204" pitchFamily="66" charset="0"/>
              </a:rPr>
            </a:br>
            <a:r>
              <a:rPr lang="en-GB" sz="3200" b="1" i="1" dirty="0" smtClean="0">
                <a:solidFill>
                  <a:schemeClr val="tx2">
                    <a:lumMod val="75000"/>
                  </a:schemeClr>
                </a:solidFill>
                <a:latin typeface="Comic Sans MS" panose="030F0702030302020204" pitchFamily="66" charset="0"/>
              </a:rPr>
              <a:t/>
            </a:r>
            <a:br>
              <a:rPr lang="en-GB" sz="3200" b="1" i="1" dirty="0" smtClean="0">
                <a:solidFill>
                  <a:schemeClr val="tx2">
                    <a:lumMod val="75000"/>
                  </a:schemeClr>
                </a:solidFill>
                <a:latin typeface="Comic Sans MS" panose="030F0702030302020204" pitchFamily="66" charset="0"/>
              </a:rPr>
            </a:br>
            <a:r>
              <a:rPr lang="en-GB" sz="3200" b="1" i="1" dirty="0" smtClean="0">
                <a:solidFill>
                  <a:schemeClr val="tx2">
                    <a:lumMod val="75000"/>
                  </a:schemeClr>
                </a:solidFill>
                <a:latin typeface="Comic Sans MS" panose="030F0702030302020204" pitchFamily="66" charset="0"/>
              </a:rPr>
              <a:t>The </a:t>
            </a:r>
            <a:r>
              <a:rPr lang="en-GB" sz="3200" b="1" i="1" dirty="0">
                <a:solidFill>
                  <a:schemeClr val="tx2">
                    <a:lumMod val="75000"/>
                  </a:schemeClr>
                </a:solidFill>
                <a:latin typeface="Comic Sans MS" panose="030F0702030302020204" pitchFamily="66" charset="0"/>
              </a:rPr>
              <a:t>Fellowship of the Ring, J.R.R. Tolkien</a:t>
            </a:r>
          </a:p>
        </p:txBody>
      </p:sp>
      <p:sp>
        <p:nvSpPr>
          <p:cNvPr id="3" name="Subtitle 2"/>
          <p:cNvSpPr>
            <a:spLocks noGrp="1"/>
          </p:cNvSpPr>
          <p:nvPr>
            <p:ph type="subTitle" idx="1"/>
          </p:nvPr>
        </p:nvSpPr>
        <p:spPr>
          <a:xfrm>
            <a:off x="893113" y="5275542"/>
            <a:ext cx="7766936" cy="1096899"/>
          </a:xfrm>
        </p:spPr>
        <p:txBody>
          <a:bodyPr/>
          <a:lstStyle/>
          <a:p>
            <a:endParaRPr lang="en-GB" dirty="0"/>
          </a:p>
        </p:txBody>
      </p:sp>
      <p:pic>
        <p:nvPicPr>
          <p:cNvPr id="4" name="Picture 3"/>
          <p:cNvPicPr>
            <a:picLocks noChangeAspect="1"/>
          </p:cNvPicPr>
          <p:nvPr/>
        </p:nvPicPr>
        <p:blipFill>
          <a:blip r:embed="rId2"/>
          <a:stretch>
            <a:fillRect/>
          </a:stretch>
        </p:blipFill>
        <p:spPr>
          <a:xfrm>
            <a:off x="4776581" y="4233713"/>
            <a:ext cx="2427496" cy="2420599"/>
          </a:xfrm>
          <a:prstGeom prst="rect">
            <a:avLst/>
          </a:prstGeom>
        </p:spPr>
      </p:pic>
    </p:spTree>
    <p:extLst>
      <p:ext uri="{BB962C8B-B14F-4D97-AF65-F5344CB8AC3E}">
        <p14:creationId xmlns:p14="http://schemas.microsoft.com/office/powerpoint/2010/main" val="27605657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7762" y="79895"/>
            <a:ext cx="7766936" cy="837373"/>
          </a:xfrm>
        </p:spPr>
        <p:txBody>
          <a:bodyPr/>
          <a:lstStyle/>
          <a:p>
            <a:r>
              <a:rPr lang="en-GB" dirty="0">
                <a:latin typeface="Comic Sans MS" panose="030F0702030302020204" pitchFamily="66" charset="0"/>
              </a:rPr>
              <a:t>Things to remember</a:t>
            </a:r>
          </a:p>
        </p:txBody>
      </p:sp>
      <p:sp>
        <p:nvSpPr>
          <p:cNvPr id="3" name="Subtitle 2"/>
          <p:cNvSpPr>
            <a:spLocks noGrp="1"/>
          </p:cNvSpPr>
          <p:nvPr>
            <p:ph type="subTitle" idx="1"/>
          </p:nvPr>
        </p:nvSpPr>
        <p:spPr>
          <a:xfrm>
            <a:off x="1090208" y="1912750"/>
            <a:ext cx="7766936" cy="1096899"/>
          </a:xfrm>
        </p:spPr>
        <p:txBody>
          <a:bodyPr>
            <a:noAutofit/>
          </a:bodyPr>
          <a:lstStyle/>
          <a:p>
            <a:pPr marL="342900" indent="-342900" algn="l">
              <a:buFont typeface="Arial" panose="020B0604020202020204" pitchFamily="34" charset="0"/>
              <a:buChar char="•"/>
            </a:pPr>
            <a:r>
              <a:rPr lang="en-GB" sz="2400" b="1" dirty="0">
                <a:solidFill>
                  <a:schemeClr val="tx2">
                    <a:lumMod val="75000"/>
                  </a:schemeClr>
                </a:solidFill>
                <a:latin typeface="Comic Sans MS" panose="030F0702030302020204" pitchFamily="66" charset="0"/>
              </a:rPr>
              <a:t>These tough times will </a:t>
            </a:r>
            <a:r>
              <a:rPr lang="en-GB" sz="2400" b="1" dirty="0" smtClean="0">
                <a:solidFill>
                  <a:schemeClr val="tx2">
                    <a:lumMod val="75000"/>
                  </a:schemeClr>
                </a:solidFill>
                <a:latin typeface="Comic Sans MS" panose="030F0702030302020204" pitchFamily="66" charset="0"/>
              </a:rPr>
              <a:t>end.</a:t>
            </a:r>
          </a:p>
          <a:p>
            <a:pPr marL="342900" indent="-342900" algn="l">
              <a:buFont typeface="Arial" panose="020B0604020202020204" pitchFamily="34" charset="0"/>
              <a:buChar char="•"/>
            </a:pPr>
            <a:r>
              <a:rPr lang="en-GB" sz="2400" b="1" dirty="0" smtClean="0">
                <a:solidFill>
                  <a:schemeClr val="tx2">
                    <a:lumMod val="75000"/>
                  </a:schemeClr>
                </a:solidFill>
                <a:latin typeface="Comic Sans MS" panose="030F0702030302020204" pitchFamily="66" charset="0"/>
              </a:rPr>
              <a:t> </a:t>
            </a:r>
            <a:r>
              <a:rPr lang="en-GB" sz="2400" b="1" dirty="0">
                <a:solidFill>
                  <a:schemeClr val="tx2">
                    <a:lumMod val="75000"/>
                  </a:schemeClr>
                </a:solidFill>
                <a:latin typeface="Comic Sans MS" panose="030F0702030302020204" pitchFamily="66" charset="0"/>
              </a:rPr>
              <a:t>Our lives may change as a result of what’s happening, but we are able to </a:t>
            </a:r>
            <a:r>
              <a:rPr lang="en-GB" sz="2400" b="1" dirty="0" smtClean="0">
                <a:solidFill>
                  <a:schemeClr val="tx2">
                    <a:lumMod val="75000"/>
                  </a:schemeClr>
                </a:solidFill>
                <a:latin typeface="Comic Sans MS" panose="030F0702030302020204" pitchFamily="66" charset="0"/>
              </a:rPr>
              <a:t>adapt.</a:t>
            </a:r>
          </a:p>
          <a:p>
            <a:pPr marL="342900" indent="-342900" algn="l">
              <a:buFont typeface="Arial" panose="020B0604020202020204" pitchFamily="34" charset="0"/>
              <a:buChar char="•"/>
            </a:pPr>
            <a:r>
              <a:rPr lang="en-GB" sz="2400" b="1" dirty="0" smtClean="0">
                <a:solidFill>
                  <a:schemeClr val="tx2">
                    <a:lumMod val="75000"/>
                  </a:schemeClr>
                </a:solidFill>
                <a:latin typeface="Comic Sans MS" panose="030F0702030302020204" pitchFamily="66" charset="0"/>
              </a:rPr>
              <a:t>You </a:t>
            </a:r>
            <a:r>
              <a:rPr lang="en-GB" sz="2400" b="1" dirty="0">
                <a:solidFill>
                  <a:schemeClr val="tx2">
                    <a:lumMod val="75000"/>
                  </a:schemeClr>
                </a:solidFill>
                <a:latin typeface="Comic Sans MS" panose="030F0702030302020204" pitchFamily="66" charset="0"/>
              </a:rPr>
              <a:t>have the strength to get through </a:t>
            </a:r>
            <a:r>
              <a:rPr lang="en-GB" sz="2400" b="1" dirty="0" smtClean="0">
                <a:solidFill>
                  <a:schemeClr val="tx2">
                    <a:lumMod val="75000"/>
                  </a:schemeClr>
                </a:solidFill>
                <a:latin typeface="Comic Sans MS" panose="030F0702030302020204" pitchFamily="66" charset="0"/>
              </a:rPr>
              <a:t>this.</a:t>
            </a:r>
          </a:p>
          <a:p>
            <a:pPr marL="342900" indent="-342900" algn="l">
              <a:buFont typeface="Arial" panose="020B0604020202020204" pitchFamily="34" charset="0"/>
              <a:buChar char="•"/>
            </a:pPr>
            <a:r>
              <a:rPr lang="en-GB" sz="2400" b="1" dirty="0" smtClean="0">
                <a:solidFill>
                  <a:schemeClr val="tx2">
                    <a:lumMod val="75000"/>
                  </a:schemeClr>
                </a:solidFill>
                <a:latin typeface="Comic Sans MS" panose="030F0702030302020204" pitchFamily="66" charset="0"/>
              </a:rPr>
              <a:t> </a:t>
            </a:r>
            <a:r>
              <a:rPr lang="en-GB" sz="2400" b="1" dirty="0">
                <a:solidFill>
                  <a:schemeClr val="tx2">
                    <a:lumMod val="75000"/>
                  </a:schemeClr>
                </a:solidFill>
                <a:latin typeface="Comic Sans MS" panose="030F0702030302020204" pitchFamily="66" charset="0"/>
              </a:rPr>
              <a:t>Take care of yourself </a:t>
            </a:r>
            <a:r>
              <a:rPr lang="en-GB" sz="2400" b="1" dirty="0" smtClean="0">
                <a:solidFill>
                  <a:schemeClr val="tx2">
                    <a:lumMod val="75000"/>
                  </a:schemeClr>
                </a:solidFill>
                <a:latin typeface="Comic Sans MS" panose="030F0702030302020204" pitchFamily="66" charset="0"/>
              </a:rPr>
              <a:t>first.</a:t>
            </a:r>
          </a:p>
          <a:p>
            <a:pPr marL="342900" indent="-342900" algn="l">
              <a:buFont typeface="Arial" panose="020B0604020202020204" pitchFamily="34" charset="0"/>
              <a:buChar char="•"/>
            </a:pPr>
            <a:r>
              <a:rPr lang="en-GB" sz="2400" b="1" dirty="0" smtClean="0">
                <a:solidFill>
                  <a:schemeClr val="tx2">
                    <a:lumMod val="75000"/>
                  </a:schemeClr>
                </a:solidFill>
                <a:latin typeface="Comic Sans MS" panose="030F0702030302020204" pitchFamily="66" charset="0"/>
              </a:rPr>
              <a:t> </a:t>
            </a:r>
            <a:r>
              <a:rPr lang="en-GB" sz="2400" b="1" dirty="0">
                <a:solidFill>
                  <a:schemeClr val="tx2">
                    <a:lumMod val="75000"/>
                  </a:schemeClr>
                </a:solidFill>
                <a:latin typeface="Comic Sans MS" panose="030F0702030302020204" pitchFamily="66" charset="0"/>
              </a:rPr>
              <a:t>Use this time to cultivate skills and hobbies you don’t normally have time </a:t>
            </a:r>
            <a:r>
              <a:rPr lang="en-GB" sz="2400" b="1" dirty="0" smtClean="0">
                <a:solidFill>
                  <a:schemeClr val="tx2">
                    <a:lumMod val="75000"/>
                  </a:schemeClr>
                </a:solidFill>
                <a:latin typeface="Comic Sans MS" panose="030F0702030302020204" pitchFamily="66" charset="0"/>
              </a:rPr>
              <a:t>for.</a:t>
            </a:r>
          </a:p>
          <a:p>
            <a:pPr marL="342900" indent="-342900" algn="l">
              <a:buFont typeface="Arial" panose="020B0604020202020204" pitchFamily="34" charset="0"/>
              <a:buChar char="•"/>
            </a:pPr>
            <a:r>
              <a:rPr lang="en-GB" sz="2400" b="1" dirty="0" smtClean="0">
                <a:solidFill>
                  <a:schemeClr val="tx2">
                    <a:lumMod val="75000"/>
                  </a:schemeClr>
                </a:solidFill>
                <a:latin typeface="Comic Sans MS" panose="030F0702030302020204" pitchFamily="66" charset="0"/>
              </a:rPr>
              <a:t> </a:t>
            </a:r>
            <a:r>
              <a:rPr lang="en-GB" sz="2400" b="1" dirty="0">
                <a:solidFill>
                  <a:schemeClr val="tx2">
                    <a:lumMod val="75000"/>
                  </a:schemeClr>
                </a:solidFill>
                <a:latin typeface="Comic Sans MS" panose="030F0702030302020204" pitchFamily="66" charset="0"/>
              </a:rPr>
              <a:t>You can still laugh and find enjoyment out of life even when bad things are </a:t>
            </a:r>
            <a:r>
              <a:rPr lang="en-GB" sz="2400" b="1" dirty="0" smtClean="0">
                <a:solidFill>
                  <a:schemeClr val="tx2">
                    <a:lumMod val="75000"/>
                  </a:schemeClr>
                </a:solidFill>
                <a:latin typeface="Comic Sans MS" panose="030F0702030302020204" pitchFamily="66" charset="0"/>
              </a:rPr>
              <a:t>happening.</a:t>
            </a:r>
            <a:endParaRPr lang="en-GB" sz="2400" b="1" dirty="0">
              <a:solidFill>
                <a:schemeClr val="tx2">
                  <a:lumMod val="75000"/>
                </a:schemeClr>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579421" y="365759"/>
            <a:ext cx="2657837" cy="1302963"/>
          </a:xfrm>
          <a:prstGeom prst="rect">
            <a:avLst/>
          </a:prstGeom>
        </p:spPr>
      </p:pic>
      <p:pic>
        <p:nvPicPr>
          <p:cNvPr id="5" name="Picture 4"/>
          <p:cNvPicPr>
            <a:picLocks noChangeAspect="1"/>
          </p:cNvPicPr>
          <p:nvPr/>
        </p:nvPicPr>
        <p:blipFill>
          <a:blip r:embed="rId3"/>
          <a:stretch>
            <a:fillRect/>
          </a:stretch>
        </p:blipFill>
        <p:spPr>
          <a:xfrm>
            <a:off x="9976637" y="1912750"/>
            <a:ext cx="1796548" cy="1256180"/>
          </a:xfrm>
          <a:prstGeom prst="rect">
            <a:avLst/>
          </a:prstGeom>
        </p:spPr>
      </p:pic>
      <p:pic>
        <p:nvPicPr>
          <p:cNvPr id="6" name="Picture 5"/>
          <p:cNvPicPr>
            <a:picLocks noChangeAspect="1"/>
          </p:cNvPicPr>
          <p:nvPr/>
        </p:nvPicPr>
        <p:blipFill>
          <a:blip r:embed="rId4"/>
          <a:stretch>
            <a:fillRect/>
          </a:stretch>
        </p:blipFill>
        <p:spPr>
          <a:xfrm>
            <a:off x="1317812" y="5867753"/>
            <a:ext cx="3741374" cy="1182850"/>
          </a:xfrm>
          <a:prstGeom prst="rect">
            <a:avLst/>
          </a:prstGeom>
        </p:spPr>
      </p:pic>
      <p:pic>
        <p:nvPicPr>
          <p:cNvPr id="7" name="Picture 6"/>
          <p:cNvPicPr>
            <a:picLocks noChangeAspect="1"/>
          </p:cNvPicPr>
          <p:nvPr/>
        </p:nvPicPr>
        <p:blipFill>
          <a:blip r:embed="rId5"/>
          <a:stretch>
            <a:fillRect/>
          </a:stretch>
        </p:blipFill>
        <p:spPr>
          <a:xfrm>
            <a:off x="7823488" y="5605159"/>
            <a:ext cx="3411627" cy="1206863"/>
          </a:xfrm>
          <a:prstGeom prst="rect">
            <a:avLst/>
          </a:prstGeom>
        </p:spPr>
      </p:pic>
      <p:pic>
        <p:nvPicPr>
          <p:cNvPr id="8" name="Picture 7"/>
          <p:cNvPicPr>
            <a:picLocks noChangeAspect="1"/>
          </p:cNvPicPr>
          <p:nvPr/>
        </p:nvPicPr>
        <p:blipFill>
          <a:blip r:embed="rId6"/>
          <a:stretch>
            <a:fillRect/>
          </a:stretch>
        </p:blipFill>
        <p:spPr>
          <a:xfrm>
            <a:off x="6997710" y="1017240"/>
            <a:ext cx="1333061" cy="1333061"/>
          </a:xfrm>
          <a:prstGeom prst="rect">
            <a:avLst/>
          </a:prstGeom>
        </p:spPr>
      </p:pic>
      <p:pic>
        <p:nvPicPr>
          <p:cNvPr id="9" name="Picture 8"/>
          <p:cNvPicPr>
            <a:picLocks noChangeAspect="1"/>
          </p:cNvPicPr>
          <p:nvPr/>
        </p:nvPicPr>
        <p:blipFill>
          <a:blip r:embed="rId7"/>
          <a:stretch>
            <a:fillRect/>
          </a:stretch>
        </p:blipFill>
        <p:spPr>
          <a:xfrm>
            <a:off x="8880464" y="3412958"/>
            <a:ext cx="2189465" cy="1654828"/>
          </a:xfrm>
          <a:prstGeom prst="rect">
            <a:avLst/>
          </a:prstGeom>
        </p:spPr>
      </p:pic>
      <p:pic>
        <p:nvPicPr>
          <p:cNvPr id="10" name="Picture 9"/>
          <p:cNvPicPr>
            <a:picLocks noChangeAspect="1"/>
          </p:cNvPicPr>
          <p:nvPr/>
        </p:nvPicPr>
        <p:blipFill>
          <a:blip r:embed="rId8"/>
          <a:stretch>
            <a:fillRect/>
          </a:stretch>
        </p:blipFill>
        <p:spPr>
          <a:xfrm>
            <a:off x="222288" y="937008"/>
            <a:ext cx="2547781" cy="1032548"/>
          </a:xfrm>
          <a:prstGeom prst="rect">
            <a:avLst/>
          </a:prstGeom>
        </p:spPr>
      </p:pic>
      <p:pic>
        <p:nvPicPr>
          <p:cNvPr id="11" name="Picture 10"/>
          <p:cNvPicPr>
            <a:picLocks noChangeAspect="1"/>
          </p:cNvPicPr>
          <p:nvPr/>
        </p:nvPicPr>
        <p:blipFill>
          <a:blip r:embed="rId9"/>
          <a:stretch>
            <a:fillRect/>
          </a:stretch>
        </p:blipFill>
        <p:spPr>
          <a:xfrm>
            <a:off x="3684855" y="1128805"/>
            <a:ext cx="2562152" cy="539917"/>
          </a:xfrm>
          <a:prstGeom prst="rect">
            <a:avLst/>
          </a:prstGeom>
        </p:spPr>
      </p:pic>
    </p:spTree>
    <p:extLst>
      <p:ext uri="{BB962C8B-B14F-4D97-AF65-F5344CB8AC3E}">
        <p14:creationId xmlns:p14="http://schemas.microsoft.com/office/powerpoint/2010/main" val="13509314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28609" y="1845809"/>
            <a:ext cx="6943324" cy="3954100"/>
          </a:xfrm>
          <a:prstGeom prst="rect">
            <a:avLst/>
          </a:prstGeom>
        </p:spPr>
      </p:pic>
      <p:sp>
        <p:nvSpPr>
          <p:cNvPr id="2" name="Title 1"/>
          <p:cNvSpPr>
            <a:spLocks noGrp="1"/>
          </p:cNvSpPr>
          <p:nvPr>
            <p:ph type="ctrTitle"/>
          </p:nvPr>
        </p:nvSpPr>
        <p:spPr>
          <a:xfrm>
            <a:off x="579604" y="404947"/>
            <a:ext cx="10641390" cy="928813"/>
          </a:xfrm>
        </p:spPr>
        <p:txBody>
          <a:bodyPr/>
          <a:lstStyle/>
          <a:p>
            <a:pPr algn="l"/>
            <a:r>
              <a:rPr lang="en-GB" dirty="0" smtClean="0">
                <a:solidFill>
                  <a:srgbClr val="0070C0"/>
                </a:solidFill>
              </a:rPr>
              <a:t> </a:t>
            </a:r>
            <a:r>
              <a:rPr lang="en-GB" sz="4400" dirty="0" smtClean="0">
                <a:solidFill>
                  <a:srgbClr val="0070C0"/>
                </a:solidFill>
                <a:latin typeface="Comic Sans MS" panose="030F0702030302020204" pitchFamily="66" charset="0"/>
              </a:rPr>
              <a:t>Stay Safe. Stay Healthy. Stay Strong.  </a:t>
            </a:r>
            <a:endParaRPr lang="en-GB" sz="4400" dirty="0">
              <a:solidFill>
                <a:srgbClr val="0070C0"/>
              </a:solidFill>
              <a:latin typeface="Comic Sans MS" panose="030F0702030302020204" pitchFamily="66" charset="0"/>
            </a:endParaRP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69281147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96</TotalTime>
  <Words>744</Words>
  <Application>Microsoft Office PowerPoint</Application>
  <PresentationFormat>Widescreen</PresentationFormat>
  <Paragraphs>66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Comic Sans MS</vt:lpstr>
      <vt:lpstr>Trebuchet MS</vt:lpstr>
      <vt:lpstr>Wingdings 3</vt:lpstr>
      <vt:lpstr>Facet</vt:lpstr>
      <vt:lpstr>Quadring Cowley and Brown’s Primary School Wellbeing Guide</vt:lpstr>
      <vt:lpstr>Taking Care of Yourself   ◦ Coping with Social Distancing  ◦ Health and Nutrition  ◦ Stress and Sleep  ◦ Maintaining a schedule  ◦ Make time to laugh and have fun</vt:lpstr>
      <vt:lpstr>Coping with Social Distancing</vt:lpstr>
      <vt:lpstr>Healthy bodies help to  support healthy minds</vt:lpstr>
      <vt:lpstr>Stress and Sleep</vt:lpstr>
      <vt:lpstr>Maintaining a schedule</vt:lpstr>
      <vt:lpstr>It’s okay…</vt:lpstr>
      <vt:lpstr>Your experience is unique</vt:lpstr>
      <vt:lpstr>“I wish it need not have happened in my time.” “So do I, and so do all who live to see such times. But that is not for them to decide. All we have to decide is what to do with the time that is given to us.”   The Fellowship of the Ring, J.R.R. Tolkien</vt:lpstr>
      <vt:lpstr>Things to remember</vt:lpstr>
      <vt:lpstr> Stay Safe. Stay Healthy. Stay Strong.  </vt:lpstr>
    </vt:vector>
  </TitlesOfParts>
  <Company>Mouchel Education Cloud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Quadring Cowley and Brown’s Primary School Wellbeing Guide</dc:title>
  <dc:creator>Jeanette Jameson</dc:creator>
  <cp:lastModifiedBy>Jeanette Jameson</cp:lastModifiedBy>
  <cp:revision>10</cp:revision>
  <dcterms:created xsi:type="dcterms:W3CDTF">2020-04-06T08:35:51Z</dcterms:created>
  <dcterms:modified xsi:type="dcterms:W3CDTF">2020-04-06T10:11:53Z</dcterms:modified>
</cp:coreProperties>
</file>