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69" r:id="rId4"/>
  </p:sldMasterIdLst>
  <p:notesMasterIdLst>
    <p:notesMasterId r:id="rId11"/>
  </p:notesMasterIdLst>
  <p:sldIdLst>
    <p:sldId id="277" r:id="rId5"/>
    <p:sldId id="279" r:id="rId6"/>
    <p:sldId id="280" r:id="rId7"/>
    <p:sldId id="281" r:id="rId8"/>
    <p:sldId id="282" r:id="rId9"/>
    <p:sldId id="28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42" d="100"/>
          <a:sy n="42" d="100"/>
        </p:scale>
        <p:origin x="5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1EC09C-9CDC-48F0-BB82-ED223F986966}" type="datetimeFigureOut">
              <a:rPr lang="en-US" smtClean="0"/>
              <a:t>9/29/2022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46CEE3-4835-4F73-BA0B-02C09C038718}" type="slidenum">
              <a:rPr lang="en-US" smtClean="0"/>
              <a:t>‹#›</a:t>
            </a:fld>
            <a:endParaRPr lang="en-US" dirty="0"/>
          </a:p>
        </p:txBody>
      </p:sp>
    </p:spTree>
    <p:extLst>
      <p:ext uri="{BB962C8B-B14F-4D97-AF65-F5344CB8AC3E}">
        <p14:creationId xmlns:p14="http://schemas.microsoft.com/office/powerpoint/2010/main" val="3579088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9D874152-028B-486A-9CCC-467A5536A7DC}" type="datetime1">
              <a:rPr lang="en-US" smtClean="0"/>
              <a:t>9/29/2022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622118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6DC824-D0E7-4046-8B44-4AAD1C4DE2CF}"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74640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EFC221C-17A4-4F42-9F54-9F7E03AA1BBB}"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11153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CD7CBA-5256-42F3-BAB5-33F095514AE3}" type="datetime1">
              <a:rPr lang="en-US" smtClean="0"/>
              <a:t>9/29/2022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38264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B80C04-2E33-403B-B014-7E203A57326C}" type="datetime1">
              <a:rPr lang="en-US" smtClean="0"/>
              <a:t>9/29/2022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262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92A49D-7D7F-4D69-A8AA-65D6B58C15F2}" type="datetime1">
              <a:rPr lang="en-US" smtClean="0"/>
              <a:t>9/29/2022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90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09E02903-36C1-4F6B-9F27-EA2305255204}" type="datetime1">
              <a:rPr lang="en-US" smtClean="0"/>
              <a:t>9/29/2022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3371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E8BBFA8-C775-4121-A7F6-6851C8035873}" type="datetime1">
              <a:rPr lang="en-US" smtClean="0"/>
              <a:t>9/29/2022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0637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EC01760-8EEC-4A4C-BD0D-3CDAAA80A266}" type="datetime1">
              <a:rPr lang="en-US" smtClean="0"/>
              <a:t>9/29/2022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91413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A1558FF-9F53-4DAD-84A1-1EEE4F190FF1}" type="datetime1">
              <a:rPr lang="en-US" smtClean="0"/>
              <a:t>9/29/2022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74219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78FA1A6-D89D-4E0B-ACDC-F92429034F56}"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26140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BA382F0-6EA8-4D82-951F-1579D6A93CC4}"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128143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BE913C-F349-4CE3-A910-0EA13427FE0D}"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995792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D4C5C7-4D27-4EBE-9DB8-92F5F0F40B34}"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83776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CDAF82-EDB2-4FBF-83F4-247A1B3455CB}"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409715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5E59DB-4C5A-44A3-897C-FF6803F94296}"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2583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6B6E0-E0F8-4800-BD74-7D33DFE5ED7E}" type="datetime1">
              <a:rPr lang="en-US" smtClean="0"/>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27387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183DE74-4CAD-4852-95E7-A055FD779420}" type="datetime1">
              <a:rPr lang="en-US" smtClean="0"/>
              <a:t>9/29/2022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1526847"/>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E3F80-D945-4490-916D-6384E6895E6F}"/>
              </a:ext>
            </a:extLst>
          </p:cNvPr>
          <p:cNvSpPr>
            <a:spLocks noGrp="1"/>
          </p:cNvSpPr>
          <p:nvPr>
            <p:ph type="ctrTitle"/>
          </p:nvPr>
        </p:nvSpPr>
        <p:spPr>
          <a:xfrm>
            <a:off x="1993805" y="1354668"/>
            <a:ext cx="8204391" cy="2346475"/>
          </a:xfrm>
        </p:spPr>
        <p:txBody>
          <a:bodyPr>
            <a:normAutofit/>
          </a:bodyPr>
          <a:lstStyle/>
          <a:p>
            <a:pPr algn="ctr"/>
            <a:r>
              <a:rPr lang="en-US" sz="4000" b="1" dirty="0"/>
              <a:t>Solar system</a:t>
            </a:r>
          </a:p>
        </p:txBody>
      </p:sp>
      <p:sp>
        <p:nvSpPr>
          <p:cNvPr id="3" name="Subtitle 2">
            <a:extLst>
              <a:ext uri="{FF2B5EF4-FFF2-40B4-BE49-F238E27FC236}">
                <a16:creationId xmlns:a16="http://schemas.microsoft.com/office/drawing/2014/main" id="{616351BD-4BE1-47AD-8B65-1472A3BE63E4}"/>
              </a:ext>
            </a:extLst>
          </p:cNvPr>
          <p:cNvSpPr>
            <a:spLocks noGrp="1"/>
          </p:cNvSpPr>
          <p:nvPr>
            <p:ph type="subTitle" idx="1"/>
          </p:nvPr>
        </p:nvSpPr>
        <p:spPr>
          <a:xfrm>
            <a:off x="2497137" y="3940629"/>
            <a:ext cx="7197726" cy="1240970"/>
          </a:xfrm>
        </p:spPr>
        <p:txBody>
          <a:bodyPr>
            <a:normAutofit/>
          </a:bodyPr>
          <a:lstStyle/>
          <a:p>
            <a:pPr algn="ctr"/>
            <a:r>
              <a:rPr lang="en-US" dirty="0"/>
              <a:t>By </a:t>
            </a:r>
            <a:r>
              <a:rPr lang="en-US" dirty="0" err="1"/>
              <a:t>shivam</a:t>
            </a:r>
            <a:r>
              <a:rPr lang="en-US" dirty="0"/>
              <a:t> and Harry</a:t>
            </a:r>
          </a:p>
        </p:txBody>
      </p:sp>
    </p:spTree>
    <p:extLst>
      <p:ext uri="{BB962C8B-B14F-4D97-AF65-F5344CB8AC3E}">
        <p14:creationId xmlns:p14="http://schemas.microsoft.com/office/powerpoint/2010/main" val="280313620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F28A9-FFC8-4865-8D91-FE3F5C688AAA}"/>
              </a:ext>
            </a:extLst>
          </p:cNvPr>
          <p:cNvSpPr>
            <a:spLocks noGrp="1"/>
          </p:cNvSpPr>
          <p:nvPr>
            <p:ph type="title"/>
          </p:nvPr>
        </p:nvSpPr>
        <p:spPr/>
        <p:txBody>
          <a:bodyPr/>
          <a:lstStyle/>
          <a:p>
            <a:r>
              <a:rPr lang="en-GB" dirty="0"/>
              <a:t>Making energy-the Sun </a:t>
            </a:r>
          </a:p>
        </p:txBody>
      </p:sp>
      <p:sp>
        <p:nvSpPr>
          <p:cNvPr id="3" name="Content Placeholder 2">
            <a:extLst>
              <a:ext uri="{FF2B5EF4-FFF2-40B4-BE49-F238E27FC236}">
                <a16:creationId xmlns:a16="http://schemas.microsoft.com/office/drawing/2014/main" id="{374BEB2A-98E9-44D0-8E84-A06E47A41218}"/>
              </a:ext>
            </a:extLst>
          </p:cNvPr>
          <p:cNvSpPr>
            <a:spLocks noGrp="1"/>
          </p:cNvSpPr>
          <p:nvPr>
            <p:ph idx="1"/>
          </p:nvPr>
        </p:nvSpPr>
        <p:spPr/>
        <p:txBody>
          <a:bodyPr/>
          <a:lstStyle/>
          <a:p>
            <a:pPr marL="0" indent="0">
              <a:buNone/>
            </a:pPr>
            <a:endParaRPr lang="en-GB" dirty="0"/>
          </a:p>
          <a:p>
            <a:endParaRPr lang="en-GB" dirty="0"/>
          </a:p>
        </p:txBody>
      </p:sp>
      <p:sp>
        <p:nvSpPr>
          <p:cNvPr id="4" name="Rectangle 3">
            <a:extLst>
              <a:ext uri="{FF2B5EF4-FFF2-40B4-BE49-F238E27FC236}">
                <a16:creationId xmlns:a16="http://schemas.microsoft.com/office/drawing/2014/main" id="{4938D4B4-0EF8-48EB-AB59-29B3A1EC8963}"/>
              </a:ext>
            </a:extLst>
          </p:cNvPr>
          <p:cNvSpPr/>
          <p:nvPr/>
        </p:nvSpPr>
        <p:spPr>
          <a:xfrm>
            <a:off x="384382" y="2142067"/>
            <a:ext cx="10131425" cy="5139869"/>
          </a:xfrm>
          <a:prstGeom prst="rect">
            <a:avLst/>
          </a:prstGeom>
        </p:spPr>
        <p:txBody>
          <a:bodyPr wrap="square">
            <a:spAutoFit/>
          </a:bodyPr>
          <a:lstStyle/>
          <a:p>
            <a:r>
              <a:rPr lang="en-GB" sz="2800" dirty="0"/>
              <a:t>The sun makes energy by using  two gasses called hydrogen and helium. It takes about eight minutes  for the heat to get to us .Energy is released from the Sun’s core/the middle of the Sun. It takes 170 000 years for the  energy to move from the  core to the convection zone !!</a:t>
            </a:r>
          </a:p>
          <a:p>
            <a:endParaRPr lang="en-GB" sz="2800" dirty="0"/>
          </a:p>
          <a:p>
            <a:r>
              <a:rPr lang="en-GB" sz="2800" u="sng" dirty="0"/>
              <a:t>Fun Fact</a:t>
            </a:r>
          </a:p>
          <a:p>
            <a:endParaRPr lang="en-GB" sz="2800" dirty="0"/>
          </a:p>
          <a:p>
            <a:r>
              <a:rPr lang="en-GB" sz="2800" dirty="0"/>
              <a:t>The Photosphere  is  the Sun’s surface and the energy gets here in big  forms  of bubbles, HOW WEIRD!!!</a:t>
            </a:r>
          </a:p>
          <a:p>
            <a:endParaRPr lang="en-GB" sz="2400" dirty="0"/>
          </a:p>
          <a:p>
            <a:r>
              <a:rPr lang="en-GB" sz="2400" dirty="0"/>
              <a:t>   </a:t>
            </a:r>
          </a:p>
        </p:txBody>
      </p:sp>
      <p:sp>
        <p:nvSpPr>
          <p:cNvPr id="8" name="TextBox 7">
            <a:extLst>
              <a:ext uri="{FF2B5EF4-FFF2-40B4-BE49-F238E27FC236}">
                <a16:creationId xmlns:a16="http://schemas.microsoft.com/office/drawing/2014/main" id="{5A4D677D-1B95-48B9-A634-9CE0D4D81777}"/>
              </a:ext>
            </a:extLst>
          </p:cNvPr>
          <p:cNvSpPr txBox="1"/>
          <p:nvPr/>
        </p:nvSpPr>
        <p:spPr>
          <a:xfrm>
            <a:off x="9422296" y="346029"/>
            <a:ext cx="2372139" cy="1456267"/>
          </a:xfrm>
          <a:prstGeom prst="rect">
            <a:avLst/>
          </a:prstGeom>
          <a:noFill/>
        </p:spPr>
        <p:txBody>
          <a:bodyPr wrap="square" rtlCol="0">
            <a:spAutoFit/>
          </a:bodyPr>
          <a:lstStyle/>
          <a:p>
            <a:endParaRPr lang="en-GB"/>
          </a:p>
        </p:txBody>
      </p:sp>
      <p:pic>
        <p:nvPicPr>
          <p:cNvPr id="5" name="Picture 4">
            <a:extLst>
              <a:ext uri="{FF2B5EF4-FFF2-40B4-BE49-F238E27FC236}">
                <a16:creationId xmlns:a16="http://schemas.microsoft.com/office/drawing/2014/main" id="{B0AC03F9-27B3-4357-9CCD-29295F35ECBD}"/>
              </a:ext>
            </a:extLst>
          </p:cNvPr>
          <p:cNvPicPr>
            <a:picLocks noChangeAspect="1"/>
          </p:cNvPicPr>
          <p:nvPr/>
        </p:nvPicPr>
        <p:blipFill>
          <a:blip r:embed="rId2"/>
          <a:stretch>
            <a:fillRect/>
          </a:stretch>
        </p:blipFill>
        <p:spPr>
          <a:xfrm>
            <a:off x="9316278" y="2318"/>
            <a:ext cx="2875722" cy="2264631"/>
          </a:xfrm>
          <a:prstGeom prst="rect">
            <a:avLst/>
          </a:prstGeom>
        </p:spPr>
      </p:pic>
    </p:spTree>
    <p:extLst>
      <p:ext uri="{BB962C8B-B14F-4D97-AF65-F5344CB8AC3E}">
        <p14:creationId xmlns:p14="http://schemas.microsoft.com/office/powerpoint/2010/main" val="1861889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494B3-F3B3-40D0-A567-265BF3566A92}"/>
              </a:ext>
            </a:extLst>
          </p:cNvPr>
          <p:cNvSpPr>
            <a:spLocks noGrp="1"/>
          </p:cNvSpPr>
          <p:nvPr>
            <p:ph type="title"/>
          </p:nvPr>
        </p:nvSpPr>
        <p:spPr/>
        <p:txBody>
          <a:bodyPr/>
          <a:lstStyle/>
          <a:p>
            <a:r>
              <a:rPr lang="en-GB" dirty="0"/>
              <a:t>JUPITER’S JOVIAN MOON</a:t>
            </a:r>
          </a:p>
        </p:txBody>
      </p:sp>
      <p:sp>
        <p:nvSpPr>
          <p:cNvPr id="3" name="Content Placeholder 2">
            <a:extLst>
              <a:ext uri="{FF2B5EF4-FFF2-40B4-BE49-F238E27FC236}">
                <a16:creationId xmlns:a16="http://schemas.microsoft.com/office/drawing/2014/main" id="{E08FBAF0-66BC-4CEF-83C1-580F5B5737EF}"/>
              </a:ext>
            </a:extLst>
          </p:cNvPr>
          <p:cNvSpPr>
            <a:spLocks noGrp="1"/>
          </p:cNvSpPr>
          <p:nvPr>
            <p:ph idx="1"/>
          </p:nvPr>
        </p:nvSpPr>
        <p:spPr>
          <a:xfrm>
            <a:off x="685801" y="2142067"/>
            <a:ext cx="10131425" cy="4106333"/>
          </a:xfrm>
        </p:spPr>
        <p:txBody>
          <a:bodyPr/>
          <a:lstStyle/>
          <a:p>
            <a:endParaRPr lang="en-GB" dirty="0"/>
          </a:p>
          <a:p>
            <a:endParaRPr lang="en-GB" dirty="0"/>
          </a:p>
          <a:p>
            <a:r>
              <a:rPr lang="en-GB" sz="2800" dirty="0"/>
              <a:t>Jupiter’s </a:t>
            </a:r>
            <a:r>
              <a:rPr lang="en-GB" sz="2800" dirty="0" err="1"/>
              <a:t>jovian</a:t>
            </a:r>
            <a:r>
              <a:rPr lang="en-GB" sz="2800" dirty="0"/>
              <a:t> moon has over 100 active volcanoes. These send fumes of </a:t>
            </a:r>
            <a:r>
              <a:rPr lang="en-GB" sz="2800" dirty="0" err="1"/>
              <a:t>sulfir</a:t>
            </a:r>
            <a:r>
              <a:rPr lang="en-GB" sz="2800" dirty="0"/>
              <a:t> up to 190 miles or 300km into the air . The big circle on Jupiter is actually a big storm that’s been there for </a:t>
            </a:r>
            <a:r>
              <a:rPr lang="en-GB" sz="2800" dirty="0" err="1"/>
              <a:t>milleniums</a:t>
            </a:r>
            <a:r>
              <a:rPr lang="en-GB" sz="2800" dirty="0"/>
              <a:t>/1000s of years. It also has 78 other moons. Some of the are even unknown to scientists! Jupiter is also the biggest planet. All the planets can fit in Jupiter and a day lasts 9 hours and 55 minutes on Jupiter.</a:t>
            </a:r>
            <a:endParaRPr lang="en-GB" sz="2000" dirty="0"/>
          </a:p>
          <a:p>
            <a:pPr marL="0" indent="0">
              <a:buNone/>
            </a:pPr>
            <a:endParaRPr lang="en-GB" dirty="0"/>
          </a:p>
          <a:p>
            <a:endParaRPr lang="en-GB" dirty="0"/>
          </a:p>
          <a:p>
            <a:endParaRPr lang="en-GB" dirty="0"/>
          </a:p>
          <a:p>
            <a:endParaRPr lang="en-GB" dirty="0"/>
          </a:p>
          <a:p>
            <a:endParaRPr lang="en-GB" dirty="0"/>
          </a:p>
          <a:p>
            <a:endParaRPr lang="en-GB" dirty="0"/>
          </a:p>
          <a:p>
            <a:endParaRPr lang="en-GB" dirty="0"/>
          </a:p>
        </p:txBody>
      </p:sp>
      <p:sp>
        <p:nvSpPr>
          <p:cNvPr id="4" name="TextBox 3">
            <a:extLst>
              <a:ext uri="{FF2B5EF4-FFF2-40B4-BE49-F238E27FC236}">
                <a16:creationId xmlns:a16="http://schemas.microsoft.com/office/drawing/2014/main" id="{271FA055-95AE-48FA-81EB-B95D239F9BA0}"/>
              </a:ext>
            </a:extLst>
          </p:cNvPr>
          <p:cNvSpPr txBox="1"/>
          <p:nvPr/>
        </p:nvSpPr>
        <p:spPr>
          <a:xfrm>
            <a:off x="6553200" y="4552950"/>
            <a:ext cx="4724400" cy="1771650"/>
          </a:xfrm>
          <a:prstGeom prst="rect">
            <a:avLst/>
          </a:prstGeom>
          <a:noFill/>
        </p:spPr>
        <p:txBody>
          <a:bodyPr wrap="square" rtlCol="0">
            <a:spAutoFit/>
          </a:bodyPr>
          <a:lstStyle/>
          <a:p>
            <a:endParaRPr lang="en-GB"/>
          </a:p>
        </p:txBody>
      </p:sp>
      <p:pic>
        <p:nvPicPr>
          <p:cNvPr id="5" name="Picture 4">
            <a:extLst>
              <a:ext uri="{FF2B5EF4-FFF2-40B4-BE49-F238E27FC236}">
                <a16:creationId xmlns:a16="http://schemas.microsoft.com/office/drawing/2014/main" id="{0DE24BD4-6171-4859-A6A7-00C8D8C5FD7D}"/>
              </a:ext>
            </a:extLst>
          </p:cNvPr>
          <p:cNvPicPr>
            <a:picLocks noChangeAspect="1"/>
          </p:cNvPicPr>
          <p:nvPr/>
        </p:nvPicPr>
        <p:blipFill>
          <a:blip r:embed="rId2"/>
          <a:stretch>
            <a:fillRect/>
          </a:stretch>
        </p:blipFill>
        <p:spPr>
          <a:xfrm>
            <a:off x="9614591" y="4243917"/>
            <a:ext cx="2405270" cy="2405270"/>
          </a:xfrm>
          <a:prstGeom prst="rect">
            <a:avLst/>
          </a:prstGeom>
        </p:spPr>
      </p:pic>
    </p:spTree>
    <p:extLst>
      <p:ext uri="{BB962C8B-B14F-4D97-AF65-F5344CB8AC3E}">
        <p14:creationId xmlns:p14="http://schemas.microsoft.com/office/powerpoint/2010/main" val="468260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7325F-00AB-4666-9366-9E210DE0318F}"/>
              </a:ext>
            </a:extLst>
          </p:cNvPr>
          <p:cNvSpPr>
            <a:spLocks noGrp="1"/>
          </p:cNvSpPr>
          <p:nvPr>
            <p:ph type="title"/>
          </p:nvPr>
        </p:nvSpPr>
        <p:spPr/>
        <p:txBody>
          <a:bodyPr/>
          <a:lstStyle/>
          <a:p>
            <a:r>
              <a:rPr lang="en-GB" dirty="0"/>
              <a:t>SOLAR SYSTEM</a:t>
            </a:r>
          </a:p>
        </p:txBody>
      </p:sp>
      <p:sp>
        <p:nvSpPr>
          <p:cNvPr id="3" name="Content Placeholder 2">
            <a:extLst>
              <a:ext uri="{FF2B5EF4-FFF2-40B4-BE49-F238E27FC236}">
                <a16:creationId xmlns:a16="http://schemas.microsoft.com/office/drawing/2014/main" id="{11DB7F4F-EE15-4D6B-A7CC-A70DA873CC06}"/>
              </a:ext>
            </a:extLst>
          </p:cNvPr>
          <p:cNvSpPr>
            <a:spLocks noGrp="1"/>
          </p:cNvSpPr>
          <p:nvPr>
            <p:ph idx="1"/>
          </p:nvPr>
        </p:nvSpPr>
        <p:spPr/>
        <p:txBody>
          <a:bodyPr>
            <a:normAutofit lnSpcReduction="10000"/>
          </a:bodyPr>
          <a:lstStyle/>
          <a:p>
            <a:pPr marL="0" indent="0">
              <a:buNone/>
            </a:pPr>
            <a:endParaRPr lang="en-GB" sz="2400" dirty="0"/>
          </a:p>
          <a:p>
            <a:pPr marL="0" indent="0">
              <a:buNone/>
            </a:pPr>
            <a:endParaRPr lang="en-GB" sz="2400" dirty="0"/>
          </a:p>
          <a:p>
            <a:pPr marL="0" indent="0">
              <a:buNone/>
            </a:pPr>
            <a:r>
              <a:rPr lang="en-GB" sz="2800" dirty="0"/>
              <a:t>The solar system is made up of 8 planets and the sun which is a yellow dwarf star. The sun is made up of 7 colours red, orange, yellow, green, blue, indigo and violet. The first 4 planets are made of rock. The other 4 are made of gas. The first 4 planets are Mercury, Venus, Earth and Mars. The last 4 are Jupiter, Saturn, Uranus and Neptune. </a:t>
            </a:r>
          </a:p>
          <a:p>
            <a:pPr marL="0" indent="0">
              <a:buNone/>
            </a:pPr>
            <a:endParaRPr lang="en-GB" sz="20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C0B30B2C-77A4-4292-B0DC-FD79A0360FD0}"/>
              </a:ext>
            </a:extLst>
          </p:cNvPr>
          <p:cNvSpPr txBox="1"/>
          <p:nvPr/>
        </p:nvSpPr>
        <p:spPr>
          <a:xfrm>
            <a:off x="8839200" y="3924300"/>
            <a:ext cx="2933700" cy="2552700"/>
          </a:xfrm>
          <a:prstGeom prst="rect">
            <a:avLst/>
          </a:prstGeom>
          <a:noFill/>
        </p:spPr>
        <p:txBody>
          <a:bodyPr wrap="square" rtlCol="0">
            <a:spAutoFit/>
          </a:bodyPr>
          <a:lstStyle/>
          <a:p>
            <a:endParaRPr lang="en-GB" dirty="0"/>
          </a:p>
        </p:txBody>
      </p:sp>
      <p:pic>
        <p:nvPicPr>
          <p:cNvPr id="5" name="Picture 4">
            <a:extLst>
              <a:ext uri="{FF2B5EF4-FFF2-40B4-BE49-F238E27FC236}">
                <a16:creationId xmlns:a16="http://schemas.microsoft.com/office/drawing/2014/main" id="{2D4A8D62-B8F9-4D5C-B83D-0F4A29634F71}"/>
              </a:ext>
            </a:extLst>
          </p:cNvPr>
          <p:cNvPicPr>
            <a:picLocks noChangeAspect="1"/>
          </p:cNvPicPr>
          <p:nvPr/>
        </p:nvPicPr>
        <p:blipFill>
          <a:blip r:embed="rId2"/>
          <a:stretch>
            <a:fillRect/>
          </a:stretch>
        </p:blipFill>
        <p:spPr>
          <a:xfrm>
            <a:off x="7315200" y="4076700"/>
            <a:ext cx="4795673" cy="2388754"/>
          </a:xfrm>
          <a:prstGeom prst="rect">
            <a:avLst/>
          </a:prstGeom>
        </p:spPr>
      </p:pic>
    </p:spTree>
    <p:extLst>
      <p:ext uri="{BB962C8B-B14F-4D97-AF65-F5344CB8AC3E}">
        <p14:creationId xmlns:p14="http://schemas.microsoft.com/office/powerpoint/2010/main" val="334036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BE670-828E-4B17-AB10-5721C95E63A1}"/>
              </a:ext>
            </a:extLst>
          </p:cNvPr>
          <p:cNvSpPr>
            <a:spLocks noGrp="1"/>
          </p:cNvSpPr>
          <p:nvPr>
            <p:ph type="title"/>
          </p:nvPr>
        </p:nvSpPr>
        <p:spPr/>
        <p:txBody>
          <a:bodyPr/>
          <a:lstStyle/>
          <a:p>
            <a:r>
              <a:rPr lang="en-GB" dirty="0"/>
              <a:t>Mars </a:t>
            </a:r>
          </a:p>
        </p:txBody>
      </p:sp>
      <p:sp>
        <p:nvSpPr>
          <p:cNvPr id="3" name="Content Placeholder 2">
            <a:extLst>
              <a:ext uri="{FF2B5EF4-FFF2-40B4-BE49-F238E27FC236}">
                <a16:creationId xmlns:a16="http://schemas.microsoft.com/office/drawing/2014/main" id="{FEBA9B7E-29DB-4D26-8929-F07A4D351473}"/>
              </a:ext>
            </a:extLst>
          </p:cNvPr>
          <p:cNvSpPr>
            <a:spLocks noGrp="1"/>
          </p:cNvSpPr>
          <p:nvPr>
            <p:ph idx="1"/>
          </p:nvPr>
        </p:nvSpPr>
        <p:spPr>
          <a:xfrm>
            <a:off x="685801" y="1921565"/>
            <a:ext cx="10131425" cy="3869635"/>
          </a:xfrm>
        </p:spPr>
        <p:txBody>
          <a:bodyPr>
            <a:normAutofit fontScale="77500" lnSpcReduction="20000"/>
          </a:bodyPr>
          <a:lstStyle/>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r>
              <a:rPr lang="en-GB" sz="3800" dirty="0"/>
              <a:t>Mars is the outermost of the rocky planets. Mars is smaller than both Earth and Venus, and considerably colder. But with its thin atmosphere,  icy polar caps and pattern of days and seasons, the Red Planet is the most Earth-like of the solar system’s other worlds, and the most likely to harbour life.</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p:txBody>
      </p:sp>
      <p:pic>
        <p:nvPicPr>
          <p:cNvPr id="6" name="Picture 5">
            <a:extLst>
              <a:ext uri="{FF2B5EF4-FFF2-40B4-BE49-F238E27FC236}">
                <a16:creationId xmlns:a16="http://schemas.microsoft.com/office/drawing/2014/main" id="{6CA1712C-DB20-4E49-80F7-BD6FAE4B31F0}"/>
              </a:ext>
            </a:extLst>
          </p:cNvPr>
          <p:cNvPicPr>
            <a:picLocks noChangeAspect="1"/>
          </p:cNvPicPr>
          <p:nvPr/>
        </p:nvPicPr>
        <p:blipFill>
          <a:blip r:embed="rId2"/>
          <a:stretch>
            <a:fillRect/>
          </a:stretch>
        </p:blipFill>
        <p:spPr>
          <a:xfrm>
            <a:off x="7755701" y="3646454"/>
            <a:ext cx="3617845" cy="2978885"/>
          </a:xfrm>
          <a:prstGeom prst="rect">
            <a:avLst/>
          </a:prstGeom>
        </p:spPr>
      </p:pic>
    </p:spTree>
    <p:extLst>
      <p:ext uri="{BB962C8B-B14F-4D97-AF65-F5344CB8AC3E}">
        <p14:creationId xmlns:p14="http://schemas.microsoft.com/office/powerpoint/2010/main" val="3907290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60B6C-E65D-4A41-BC2B-9B8E3F1B30B5}"/>
              </a:ext>
            </a:extLst>
          </p:cNvPr>
          <p:cNvSpPr>
            <a:spLocks noGrp="1"/>
          </p:cNvSpPr>
          <p:nvPr>
            <p:ph type="title"/>
          </p:nvPr>
        </p:nvSpPr>
        <p:spPr/>
        <p:txBody>
          <a:bodyPr/>
          <a:lstStyle/>
          <a:p>
            <a:pPr algn="ctr"/>
            <a:r>
              <a:rPr lang="en-GB" dirty="0"/>
              <a:t>THANK YOU FOR LISTENING!!!</a:t>
            </a:r>
          </a:p>
        </p:txBody>
      </p:sp>
      <p:sp>
        <p:nvSpPr>
          <p:cNvPr id="3" name="Content Placeholder 2">
            <a:extLst>
              <a:ext uri="{FF2B5EF4-FFF2-40B4-BE49-F238E27FC236}">
                <a16:creationId xmlns:a16="http://schemas.microsoft.com/office/drawing/2014/main" id="{CFA49029-840E-4B0F-ADBC-5F337CD6F2B1}"/>
              </a:ext>
            </a:extLst>
          </p:cNvPr>
          <p:cNvSpPr>
            <a:spLocks noGrp="1"/>
          </p:cNvSpPr>
          <p:nvPr>
            <p:ph idx="1"/>
          </p:nvPr>
        </p:nvSpPr>
        <p:spPr/>
        <p:txBody>
          <a:bodyPr>
            <a:normAutofit/>
          </a:bodyPr>
          <a:lstStyle/>
          <a:p>
            <a:r>
              <a:rPr lang="en-GB" sz="4400" dirty="0"/>
              <a:t>I hope you learned something that you </a:t>
            </a:r>
            <a:r>
              <a:rPr lang="en-GB" sz="4400"/>
              <a:t>didn’t know</a:t>
            </a:r>
            <a:endParaRPr lang="en-GB" sz="4400" dirty="0"/>
          </a:p>
        </p:txBody>
      </p:sp>
    </p:spTree>
    <p:extLst>
      <p:ext uri="{BB962C8B-B14F-4D97-AF65-F5344CB8AC3E}">
        <p14:creationId xmlns:p14="http://schemas.microsoft.com/office/powerpoint/2010/main" val="946925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FE57094B-4684-420B-AFE0-4E41CA2AF714}">
  <ds:schemaRefs>
    <ds:schemaRef ds:uri="http://schemas.microsoft.com/sharepoint/v3/contenttype/forms"/>
  </ds:schemaRefs>
</ds:datastoreItem>
</file>

<file path=customXml/itemProps2.xml><?xml version="1.0" encoding="utf-8"?>
<ds:datastoreItem xmlns:ds="http://schemas.openxmlformats.org/officeDocument/2006/customXml" ds:itemID="{3370F4A1-FC59-4361-989F-6C79533DA5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26D5668-1971-40BB-BC7C-94C9B101AAB7}">
  <ds:schemaRefs>
    <ds:schemaRef ds:uri="http://schemas.openxmlformats.org/package/2006/metadata/core-properti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71af3243-3dd4-4a8d-8c0d-dd76da1f02a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TM03457452[[fn=Celestial]]</Template>
  <TotalTime>0</TotalTime>
  <Words>339</Words>
  <Application>Microsoft Office PowerPoint</Application>
  <PresentationFormat>Widescreen</PresentationFormat>
  <Paragraphs>45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Celestial</vt:lpstr>
      <vt:lpstr>Solar system</vt:lpstr>
      <vt:lpstr>Making energy-the Sun </vt:lpstr>
      <vt:lpstr>JUPITER’S JOVIAN MOON</vt:lpstr>
      <vt:lpstr>SOLAR SYSTEM</vt:lpstr>
      <vt:lpstr>Mars </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2022-09-22T13:19:27Z</dcterms:created>
  <dcterms:modified xsi:type="dcterms:W3CDTF">2022-09-29T10:52:22Z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