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2" r:id="rId1"/>
  </p:sldMasterIdLst>
  <p:sldIdLst>
    <p:sldId id="256" r:id="rId2"/>
    <p:sldId id="257" r:id="rId3"/>
    <p:sldId id="270" r:id="rId4"/>
    <p:sldId id="271" r:id="rId5"/>
    <p:sldId id="268" r:id="rId6"/>
    <p:sldId id="272" r:id="rId7"/>
    <p:sldId id="273" r:id="rId8"/>
    <p:sldId id="274" r:id="rId9"/>
    <p:sldId id="275" r:id="rId10"/>
    <p:sldId id="276" r:id="rId11"/>
    <p:sldId id="281" r:id="rId12"/>
    <p:sldId id="267" r:id="rId13"/>
    <p:sldId id="283" r:id="rId14"/>
    <p:sldId id="284" r:id="rId15"/>
    <p:sldId id="285" r:id="rId16"/>
    <p:sldId id="286" r:id="rId17"/>
    <p:sldId id="287" r:id="rId18"/>
    <p:sldId id="264" r:id="rId19"/>
    <p:sldId id="279" r:id="rId20"/>
    <p:sldId id="280" r:id="rId21"/>
    <p:sldId id="277" r:id="rId22"/>
    <p:sldId id="258" r:id="rId23"/>
    <p:sldId id="259" r:id="rId24"/>
    <p:sldId id="260" r:id="rId25"/>
    <p:sldId id="261" r:id="rId26"/>
    <p:sldId id="262" r:id="rId27"/>
    <p:sldId id="263" r:id="rId28"/>
    <p:sldId id="266" r:id="rId29"/>
    <p:sldId id="265" r:id="rId30"/>
    <p:sldId id="278"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2949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25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589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1034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3/21/2021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104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3/21/2021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9483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3/21/2021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0749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0174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3/21/2021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05502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647671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2686697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0281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253360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321748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8718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3/21/2021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3335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E451C3-0FF4-47C4-B829-773ADF60F88C}" type="datetimeFigureOut">
              <a:rPr lang="en-US" smtClean="0"/>
              <a:t>3/21/2021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3813145"/>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80662" y="2404534"/>
            <a:ext cx="8892208" cy="1646302"/>
          </a:xfrm>
        </p:spPr>
        <p:txBody>
          <a:bodyPr/>
          <a:lstStyle/>
          <a:p>
            <a:r>
              <a:rPr lang="en-US" dirty="0">
                <a:latin typeface="Comic Sans MS" panose="030F0702030302020204" pitchFamily="66" charset="0"/>
              </a:rPr>
              <a:t>RSHE Policy </a:t>
            </a:r>
            <a:br>
              <a:rPr lang="en-US" dirty="0">
                <a:latin typeface="Comic Sans MS" panose="030F0702030302020204" pitchFamily="66" charset="0"/>
              </a:rPr>
            </a:br>
            <a:r>
              <a:rPr lang="en-US" dirty="0">
                <a:latin typeface="Comic Sans MS" panose="030F0702030302020204" pitchFamily="66" charset="0"/>
              </a:rPr>
              <a:t>Consultation for Parents</a:t>
            </a:r>
            <a:br>
              <a:rPr lang="en-US" dirty="0">
                <a:latin typeface="Comic Sans MS" panose="030F0702030302020204" pitchFamily="66" charset="0"/>
              </a:rPr>
            </a:br>
            <a:r>
              <a:rPr lang="en-US" sz="3600" dirty="0" err="1">
                <a:latin typeface="Comic Sans MS" panose="030F0702030302020204" pitchFamily="66" charset="0"/>
              </a:rPr>
              <a:t>Quadring</a:t>
            </a:r>
            <a:r>
              <a:rPr lang="en-US" sz="3600" dirty="0">
                <a:latin typeface="Comic Sans MS" panose="030F0702030302020204" pitchFamily="66" charset="0"/>
              </a:rPr>
              <a:t> Primary School</a:t>
            </a:r>
            <a:endParaRPr lang="en-GB" sz="3600" dirty="0">
              <a:latin typeface="Comic Sans MS" panose="030F0702030302020204" pitchFamily="66" charset="0"/>
            </a:endParaRPr>
          </a:p>
        </p:txBody>
      </p:sp>
      <p:sp>
        <p:nvSpPr>
          <p:cNvPr id="3" name="Subtitle 2"/>
          <p:cNvSpPr>
            <a:spLocks noGrp="1"/>
          </p:cNvSpPr>
          <p:nvPr>
            <p:ph type="subTitle" idx="1"/>
          </p:nvPr>
        </p:nvSpPr>
        <p:spPr/>
        <p:txBody>
          <a:bodyPr/>
          <a:lstStyle/>
          <a:p>
            <a:r>
              <a:rPr lang="en-US" dirty="0"/>
              <a:t>2020-2021</a:t>
            </a:r>
            <a:endParaRPr lang="en-GB" dirty="0"/>
          </a:p>
        </p:txBody>
      </p:sp>
    </p:spTree>
    <p:extLst>
      <p:ext uri="{BB962C8B-B14F-4D97-AF65-F5344CB8AC3E}">
        <p14:creationId xmlns:p14="http://schemas.microsoft.com/office/powerpoint/2010/main" val="283708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Changes</a:t>
            </a:r>
            <a:endParaRPr lang="en-GB" dirty="0"/>
          </a:p>
        </p:txBody>
      </p:sp>
      <p:sp>
        <p:nvSpPr>
          <p:cNvPr id="3" name="Content Placeholder 2"/>
          <p:cNvSpPr>
            <a:spLocks noGrp="1"/>
          </p:cNvSpPr>
          <p:nvPr>
            <p:ph idx="1"/>
          </p:nvPr>
        </p:nvSpPr>
        <p:spPr>
          <a:xfrm>
            <a:off x="531560" y="1270000"/>
            <a:ext cx="8596668" cy="3880773"/>
          </a:xfrm>
        </p:spPr>
        <p:txBody>
          <a:bodyPr>
            <a:noAutofit/>
          </a:bodyPr>
          <a:lstStyle/>
          <a:p>
            <a:r>
              <a:rPr lang="en-US" dirty="0"/>
              <a:t>A new curriculum for Relationships Education was mandatory from September 2020. With the restrictions of COVID-19, schools were given additional time to implement this. </a:t>
            </a:r>
          </a:p>
          <a:p>
            <a:r>
              <a:rPr lang="en-US" dirty="0"/>
              <a:t>Primary schools must teach relationships education and health education, including education on mental wellbeing. </a:t>
            </a:r>
          </a:p>
          <a:p>
            <a:r>
              <a:rPr lang="en-US" dirty="0"/>
              <a:t>Primary schools are not required to teach sex education. This is the choice of the individual Primary School in consultation with all stakeholders. </a:t>
            </a:r>
            <a:r>
              <a:rPr lang="en-GB" dirty="0"/>
              <a:t>2</a:t>
            </a:r>
          </a:p>
          <a:p>
            <a:r>
              <a:rPr lang="en-GB" dirty="0"/>
              <a:t>The RSHE curriculum will form part of the wider Personal, Social, Health and emotional curriculum (PSHE)</a:t>
            </a:r>
            <a:r>
              <a:rPr lang="en-US" dirty="0"/>
              <a:t> Primary schools are not required to teach sex education. This is the choice of the individual Primary School in consultation with all stakeholders. </a:t>
            </a:r>
            <a:r>
              <a:rPr lang="en-GB" dirty="0"/>
              <a:t>2</a:t>
            </a:r>
          </a:p>
          <a:p>
            <a:r>
              <a:rPr lang="en-GB" dirty="0"/>
              <a:t>Although not statutory, it is recommended that age appropriate Sex Education is taught throughout the Primary phase. Parents do have the right to withdraw from this element of the curriculum.</a:t>
            </a:r>
          </a:p>
          <a:p>
            <a:r>
              <a:rPr lang="en-GB" dirty="0"/>
              <a:t>In Years 5 &amp; 6 children learn about the life process of reproduction in the science curriculum which is statutory.</a:t>
            </a:r>
          </a:p>
        </p:txBody>
      </p:sp>
    </p:spTree>
    <p:extLst>
      <p:ext uri="{BB962C8B-B14F-4D97-AF65-F5344CB8AC3E}">
        <p14:creationId xmlns:p14="http://schemas.microsoft.com/office/powerpoint/2010/main" val="2553139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137" y="1658926"/>
            <a:ext cx="10845800" cy="4524747"/>
          </a:xfrm>
        </p:spPr>
        <p:txBody>
          <a:bodyPr>
            <a:normAutofit/>
          </a:bodyPr>
          <a:lstStyle/>
          <a:p>
            <a:pPr marL="0" indent="0">
              <a:buNone/>
            </a:pPr>
            <a:r>
              <a:rPr lang="en-GB" b="1" dirty="0"/>
              <a:t>What’s new</a:t>
            </a:r>
          </a:p>
          <a:p>
            <a:r>
              <a:rPr lang="en-GB" dirty="0"/>
              <a:t>From the Summer Term, relationships and health education is becomes a National Curriculum subject for all schools. It’s often called PSHE (physical, social and health education)</a:t>
            </a:r>
          </a:p>
          <a:p>
            <a:r>
              <a:rPr lang="en-GB" dirty="0"/>
              <a:t>A revised scheme based on our school values which builds children’s understanding each year</a:t>
            </a:r>
          </a:p>
          <a:p>
            <a:endParaRPr lang="en-GB" dirty="0"/>
          </a:p>
          <a:p>
            <a:pPr marL="0" indent="0">
              <a:buNone/>
            </a:pPr>
            <a:r>
              <a:rPr lang="en-GB" b="1" dirty="0"/>
              <a:t>What hasn’t changed</a:t>
            </a:r>
          </a:p>
          <a:p>
            <a:r>
              <a:rPr lang="en-GB" dirty="0"/>
              <a:t>We always taught it because these subjects will support all young people to be happy, healthy and safe. Equipping them for life as an adult in British society.</a:t>
            </a:r>
          </a:p>
          <a:p>
            <a:r>
              <a:rPr lang="en-GB" dirty="0"/>
              <a:t>Parents still have the right to withdraw their children from sex education in primary school (Year 6 - lessons on conception in the Summer Term), but not from anything else</a:t>
            </a:r>
          </a:p>
          <a:p>
            <a:endParaRPr lang="en-GB" dirty="0"/>
          </a:p>
          <a:p>
            <a:endParaRPr lang="en-GB" dirty="0"/>
          </a:p>
        </p:txBody>
      </p:sp>
      <p:sp>
        <p:nvSpPr>
          <p:cNvPr id="4" name="Subtitle 2"/>
          <p:cNvSpPr txBox="1">
            <a:spLocks/>
          </p:cNvSpPr>
          <p:nvPr/>
        </p:nvSpPr>
        <p:spPr>
          <a:xfrm>
            <a:off x="1713145" y="1303254"/>
            <a:ext cx="9144000" cy="7113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rgbClr val="7030A0"/>
                </a:solidFill>
              </a:rPr>
              <a:t>Relationships</a:t>
            </a:r>
            <a:r>
              <a:rPr lang="en-GB" dirty="0"/>
              <a:t> </a:t>
            </a:r>
            <a:r>
              <a:rPr lang="en-GB" dirty="0">
                <a:solidFill>
                  <a:schemeClr val="accent3">
                    <a:lumMod val="75000"/>
                  </a:schemeClr>
                </a:solidFill>
              </a:rPr>
              <a:t>Sex</a:t>
            </a:r>
            <a:r>
              <a:rPr lang="en-GB" dirty="0"/>
              <a:t> and </a:t>
            </a:r>
            <a:r>
              <a:rPr lang="en-GB" dirty="0">
                <a:solidFill>
                  <a:srgbClr val="00B050"/>
                </a:solidFill>
              </a:rPr>
              <a:t>Health</a:t>
            </a:r>
            <a:r>
              <a:rPr lang="en-GB" dirty="0"/>
              <a:t> Education</a:t>
            </a:r>
          </a:p>
        </p:txBody>
      </p:sp>
      <p:sp>
        <p:nvSpPr>
          <p:cNvPr id="5" name="Title 1"/>
          <p:cNvSpPr txBox="1">
            <a:spLocks/>
          </p:cNvSpPr>
          <p:nvPr/>
        </p:nvSpPr>
        <p:spPr>
          <a:xfrm>
            <a:off x="2552048" y="234793"/>
            <a:ext cx="4498109" cy="11220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Changes to </a:t>
            </a:r>
            <a:r>
              <a:rPr lang="en-GB" dirty="0">
                <a:solidFill>
                  <a:srgbClr val="7030A0"/>
                </a:solidFill>
              </a:rPr>
              <a:t>R</a:t>
            </a:r>
            <a:r>
              <a:rPr lang="en-GB" dirty="0">
                <a:solidFill>
                  <a:schemeClr val="accent3">
                    <a:lumMod val="75000"/>
                  </a:schemeClr>
                </a:solidFill>
              </a:rPr>
              <a:t>S</a:t>
            </a:r>
            <a:r>
              <a:rPr lang="en-GB" dirty="0">
                <a:solidFill>
                  <a:srgbClr val="00B050"/>
                </a:solidFill>
              </a:rPr>
              <a:t>H</a:t>
            </a:r>
            <a:r>
              <a:rPr lang="en-GB" dirty="0"/>
              <a:t>E</a:t>
            </a:r>
          </a:p>
        </p:txBody>
      </p:sp>
    </p:spTree>
    <p:extLst>
      <p:ext uri="{BB962C8B-B14F-4D97-AF65-F5344CB8AC3E}">
        <p14:creationId xmlns:p14="http://schemas.microsoft.com/office/powerpoint/2010/main" val="30665136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895DB-1783-40ED-8AE8-4940057E63F3}"/>
              </a:ext>
            </a:extLst>
          </p:cNvPr>
          <p:cNvSpPr>
            <a:spLocks noGrp="1"/>
          </p:cNvSpPr>
          <p:nvPr>
            <p:ph type="title"/>
          </p:nvPr>
        </p:nvSpPr>
        <p:spPr>
          <a:xfrm>
            <a:off x="677334" y="609600"/>
            <a:ext cx="8596668" cy="795130"/>
          </a:xfrm>
        </p:spPr>
        <p:txBody>
          <a:bodyPr/>
          <a:lstStyle/>
          <a:p>
            <a:r>
              <a:rPr lang="en-GB" dirty="0"/>
              <a:t>What is </a:t>
            </a:r>
            <a:r>
              <a:rPr lang="en-GB" dirty="0">
                <a:solidFill>
                  <a:srgbClr val="7030A0"/>
                </a:solidFill>
              </a:rPr>
              <a:t>R</a:t>
            </a:r>
            <a:r>
              <a:rPr lang="en-GB" dirty="0">
                <a:solidFill>
                  <a:schemeClr val="accent3">
                    <a:lumMod val="75000"/>
                  </a:schemeClr>
                </a:solidFill>
              </a:rPr>
              <a:t>S</a:t>
            </a:r>
            <a:r>
              <a:rPr lang="en-GB" dirty="0">
                <a:solidFill>
                  <a:srgbClr val="00B050"/>
                </a:solidFill>
              </a:rPr>
              <a:t>H</a:t>
            </a:r>
            <a:r>
              <a:rPr lang="en-GB" dirty="0"/>
              <a:t>E?</a:t>
            </a:r>
          </a:p>
        </p:txBody>
      </p:sp>
      <p:sp>
        <p:nvSpPr>
          <p:cNvPr id="4" name="Rectangle 3">
            <a:extLst>
              <a:ext uri="{FF2B5EF4-FFF2-40B4-BE49-F238E27FC236}">
                <a16:creationId xmlns:a16="http://schemas.microsoft.com/office/drawing/2014/main" id="{CD0E8595-78FF-4381-9315-591A4226C292}"/>
              </a:ext>
            </a:extLst>
          </p:cNvPr>
          <p:cNvSpPr/>
          <p:nvPr/>
        </p:nvSpPr>
        <p:spPr>
          <a:xfrm>
            <a:off x="364648" y="1657634"/>
            <a:ext cx="8479918" cy="3785652"/>
          </a:xfrm>
          <a:prstGeom prst="rect">
            <a:avLst/>
          </a:prstGeom>
        </p:spPr>
        <p:txBody>
          <a:bodyPr wrap="square">
            <a:spAutoFit/>
          </a:bodyPr>
          <a:lstStyle/>
          <a:p>
            <a:r>
              <a:rPr lang="en-GB" sz="2400" dirty="0">
                <a:latin typeface="CIDFont+F3"/>
              </a:rPr>
              <a:t>At Primary School:</a:t>
            </a:r>
          </a:p>
          <a:p>
            <a:r>
              <a:rPr lang="en-GB" sz="2400" dirty="0">
                <a:latin typeface="CIDFont+F3"/>
              </a:rPr>
              <a:t>The Relationships, Sex and Health education (RSHE) curriculum is all about learning about relationships and the emotional, social and physical aspects of growing up.</a:t>
            </a:r>
          </a:p>
          <a:p>
            <a:endParaRPr lang="en-GB" sz="2400" dirty="0">
              <a:latin typeface="CIDFont+F3"/>
            </a:endParaRPr>
          </a:p>
          <a:p>
            <a:r>
              <a:rPr lang="en-GB" sz="2400" dirty="0">
                <a:latin typeface="CIDFont+F3"/>
              </a:rPr>
              <a:t>RSHE aims to equip children with the information, skills and values they need to have safe, fulfilling and enjoyable relationships.</a:t>
            </a:r>
          </a:p>
          <a:p>
            <a:endParaRPr lang="en-GB" sz="2400" dirty="0">
              <a:latin typeface="CIDFont+F3"/>
            </a:endParaRPr>
          </a:p>
          <a:p>
            <a:r>
              <a:rPr lang="en-GB" sz="2400" dirty="0">
                <a:latin typeface="CIDFont+F3"/>
              </a:rPr>
              <a:t>Good quality RSHE also fulfils children and young people’s right to information about their bodies and health.</a:t>
            </a:r>
            <a:endParaRPr lang="en-GB" sz="2400" dirty="0"/>
          </a:p>
        </p:txBody>
      </p:sp>
    </p:spTree>
    <p:extLst>
      <p:ext uri="{BB962C8B-B14F-4D97-AF65-F5344CB8AC3E}">
        <p14:creationId xmlns:p14="http://schemas.microsoft.com/office/powerpoint/2010/main" val="3472371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8378" y="0"/>
            <a:ext cx="9144000" cy="1122073"/>
          </a:xfrm>
        </p:spPr>
        <p:txBody>
          <a:bodyPr/>
          <a:lstStyle/>
          <a:p>
            <a:r>
              <a:rPr lang="en-GB" dirty="0"/>
              <a:t>What is </a:t>
            </a:r>
            <a:r>
              <a:rPr lang="en-GB" dirty="0">
                <a:solidFill>
                  <a:srgbClr val="7030A0"/>
                </a:solidFill>
              </a:rPr>
              <a:t>R</a:t>
            </a:r>
            <a:r>
              <a:rPr lang="en-GB" dirty="0">
                <a:solidFill>
                  <a:schemeClr val="accent3">
                    <a:lumMod val="75000"/>
                  </a:schemeClr>
                </a:solidFill>
              </a:rPr>
              <a:t>S</a:t>
            </a:r>
            <a:r>
              <a:rPr lang="en-GB" dirty="0">
                <a:solidFill>
                  <a:srgbClr val="00B050"/>
                </a:solidFill>
              </a:rPr>
              <a:t>H</a:t>
            </a:r>
            <a:r>
              <a:rPr lang="en-GB" dirty="0"/>
              <a:t>E?</a:t>
            </a:r>
          </a:p>
        </p:txBody>
      </p:sp>
      <p:sp>
        <p:nvSpPr>
          <p:cNvPr id="3" name="Subtitle 2"/>
          <p:cNvSpPr>
            <a:spLocks noGrp="1"/>
          </p:cNvSpPr>
          <p:nvPr>
            <p:ph type="subTitle" idx="1"/>
          </p:nvPr>
        </p:nvSpPr>
        <p:spPr>
          <a:xfrm>
            <a:off x="-766618" y="1122073"/>
            <a:ext cx="9144000" cy="711344"/>
          </a:xfrm>
        </p:spPr>
        <p:txBody>
          <a:bodyPr>
            <a:normAutofit/>
          </a:bodyPr>
          <a:lstStyle/>
          <a:p>
            <a:r>
              <a:rPr lang="en-GB" sz="2800" dirty="0">
                <a:solidFill>
                  <a:srgbClr val="7030A0"/>
                </a:solidFill>
              </a:rPr>
              <a:t>Relationships</a:t>
            </a:r>
            <a:r>
              <a:rPr lang="en-GB" sz="2800" dirty="0"/>
              <a:t> </a:t>
            </a:r>
            <a:r>
              <a:rPr lang="en-GB" sz="2800" dirty="0">
                <a:solidFill>
                  <a:schemeClr val="accent3">
                    <a:lumMod val="75000"/>
                  </a:schemeClr>
                </a:solidFill>
              </a:rPr>
              <a:t>Sex</a:t>
            </a:r>
            <a:r>
              <a:rPr lang="en-GB" sz="2800" dirty="0"/>
              <a:t> and </a:t>
            </a:r>
            <a:r>
              <a:rPr lang="en-GB" sz="2800" dirty="0">
                <a:solidFill>
                  <a:srgbClr val="00B050"/>
                </a:solidFill>
              </a:rPr>
              <a:t>Health</a:t>
            </a:r>
            <a:r>
              <a:rPr lang="en-GB" sz="2800" dirty="0"/>
              <a:t> Education</a:t>
            </a:r>
          </a:p>
        </p:txBody>
      </p:sp>
      <p:sp>
        <p:nvSpPr>
          <p:cNvPr id="4" name="TextBox 3"/>
          <p:cNvSpPr txBox="1"/>
          <p:nvPr/>
        </p:nvSpPr>
        <p:spPr>
          <a:xfrm>
            <a:off x="276641" y="1833417"/>
            <a:ext cx="5195680" cy="5293757"/>
          </a:xfrm>
          <a:prstGeom prst="rect">
            <a:avLst/>
          </a:prstGeom>
          <a:noFill/>
        </p:spPr>
        <p:txBody>
          <a:bodyPr wrap="square" rtlCol="0">
            <a:spAutoFit/>
          </a:bodyPr>
          <a:lstStyle/>
          <a:p>
            <a:pPr algn="ctr"/>
            <a:r>
              <a:rPr lang="en-GB" sz="2000" i="1" dirty="0">
                <a:solidFill>
                  <a:srgbClr val="7030A0"/>
                </a:solidFill>
              </a:rPr>
              <a:t>Ways to help build and maintain caring friendships</a:t>
            </a:r>
          </a:p>
          <a:p>
            <a:pPr algn="ctr"/>
            <a:endParaRPr lang="en-GB" sz="2000" i="1" dirty="0">
              <a:solidFill>
                <a:srgbClr val="7030A0"/>
              </a:solidFill>
            </a:endParaRPr>
          </a:p>
          <a:p>
            <a:pPr algn="ctr"/>
            <a:r>
              <a:rPr lang="en-GB" sz="2000" i="1" dirty="0">
                <a:solidFill>
                  <a:srgbClr val="7030A0"/>
                </a:solidFill>
              </a:rPr>
              <a:t>Anti-bullying</a:t>
            </a:r>
          </a:p>
          <a:p>
            <a:pPr algn="ctr"/>
            <a:endParaRPr lang="en-GB" sz="2000" i="1" dirty="0">
              <a:solidFill>
                <a:srgbClr val="7030A0"/>
              </a:solidFill>
            </a:endParaRPr>
          </a:p>
          <a:p>
            <a:pPr algn="ctr"/>
            <a:r>
              <a:rPr lang="en-GB" sz="2000" i="1" dirty="0">
                <a:solidFill>
                  <a:srgbClr val="7030A0"/>
                </a:solidFill>
              </a:rPr>
              <a:t>Families and people who care for me</a:t>
            </a:r>
          </a:p>
          <a:p>
            <a:pPr algn="ctr"/>
            <a:endParaRPr lang="en-GB" sz="2000" i="1" dirty="0">
              <a:solidFill>
                <a:srgbClr val="7030A0"/>
              </a:solidFill>
            </a:endParaRPr>
          </a:p>
          <a:p>
            <a:pPr algn="ctr"/>
            <a:r>
              <a:rPr lang="en-GB" sz="2000" i="1" dirty="0">
                <a:solidFill>
                  <a:srgbClr val="7030A0"/>
                </a:solidFill>
              </a:rPr>
              <a:t>Showing respect</a:t>
            </a:r>
          </a:p>
          <a:p>
            <a:pPr algn="ctr"/>
            <a:endParaRPr lang="en-GB" sz="2000" i="1" dirty="0">
              <a:solidFill>
                <a:srgbClr val="7030A0"/>
              </a:solidFill>
            </a:endParaRPr>
          </a:p>
          <a:p>
            <a:pPr algn="ctr"/>
            <a:r>
              <a:rPr lang="en-GB" sz="2000" i="1" dirty="0">
                <a:solidFill>
                  <a:srgbClr val="7030A0"/>
                </a:solidFill>
              </a:rPr>
              <a:t>E-safety</a:t>
            </a:r>
          </a:p>
          <a:p>
            <a:pPr algn="ctr"/>
            <a:endParaRPr lang="en-GB" sz="2000" i="1" dirty="0">
              <a:solidFill>
                <a:srgbClr val="7030A0"/>
              </a:solidFill>
            </a:endParaRPr>
          </a:p>
          <a:p>
            <a:pPr algn="ctr"/>
            <a:r>
              <a:rPr lang="en-GB" sz="2000" i="1" dirty="0">
                <a:solidFill>
                  <a:srgbClr val="7030A0"/>
                </a:solidFill>
              </a:rPr>
              <a:t>Being safe, like the difference between appropriate and inappropriate touch</a:t>
            </a:r>
          </a:p>
          <a:p>
            <a:endParaRPr lang="en-GB" sz="2400" b="1" dirty="0">
              <a:solidFill>
                <a:srgbClr val="7030A0"/>
              </a:solidFill>
            </a:endParaRPr>
          </a:p>
          <a:p>
            <a:endParaRPr lang="en-GB" dirty="0"/>
          </a:p>
          <a:p>
            <a:endParaRPr lang="en-GB" dirty="0"/>
          </a:p>
          <a:p>
            <a:endParaRPr lang="en-GB" dirty="0"/>
          </a:p>
        </p:txBody>
      </p:sp>
      <p:sp>
        <p:nvSpPr>
          <p:cNvPr id="5" name="TextBox 4"/>
          <p:cNvSpPr txBox="1"/>
          <p:nvPr/>
        </p:nvSpPr>
        <p:spPr>
          <a:xfrm>
            <a:off x="5418321" y="1737626"/>
            <a:ext cx="5019288" cy="4062651"/>
          </a:xfrm>
          <a:prstGeom prst="rect">
            <a:avLst/>
          </a:prstGeom>
          <a:noFill/>
        </p:spPr>
        <p:txBody>
          <a:bodyPr wrap="square" rtlCol="0">
            <a:spAutoFit/>
          </a:bodyPr>
          <a:lstStyle/>
          <a:p>
            <a:pPr algn="ctr"/>
            <a:r>
              <a:rPr lang="en-GB" sz="2000" i="1" dirty="0">
                <a:solidFill>
                  <a:srgbClr val="00B050"/>
                </a:solidFill>
              </a:rPr>
              <a:t>Ways to keep fit and healthy</a:t>
            </a:r>
          </a:p>
          <a:p>
            <a:pPr algn="ctr"/>
            <a:endParaRPr lang="en-GB" sz="2000" i="1" dirty="0">
              <a:solidFill>
                <a:srgbClr val="00B050"/>
              </a:solidFill>
            </a:endParaRPr>
          </a:p>
          <a:p>
            <a:pPr algn="ctr"/>
            <a:r>
              <a:rPr lang="en-GB" sz="2000" i="1" dirty="0">
                <a:solidFill>
                  <a:srgbClr val="00B050"/>
                </a:solidFill>
              </a:rPr>
              <a:t>Mental wellbeing, talking about our emotions, strategies to stay calm and happy</a:t>
            </a:r>
          </a:p>
          <a:p>
            <a:pPr algn="ctr"/>
            <a:endParaRPr lang="en-GB" sz="2000" i="1" dirty="0">
              <a:solidFill>
                <a:srgbClr val="00B050"/>
              </a:solidFill>
            </a:endParaRPr>
          </a:p>
          <a:p>
            <a:pPr algn="ctr"/>
            <a:r>
              <a:rPr lang="en-GB" sz="2000" i="1" dirty="0">
                <a:solidFill>
                  <a:srgbClr val="00B050"/>
                </a:solidFill>
              </a:rPr>
              <a:t>Healthy eating</a:t>
            </a:r>
          </a:p>
          <a:p>
            <a:pPr algn="ctr"/>
            <a:endParaRPr lang="en-GB" sz="2000" i="1" dirty="0">
              <a:solidFill>
                <a:srgbClr val="00B050"/>
              </a:solidFill>
            </a:endParaRPr>
          </a:p>
          <a:p>
            <a:pPr algn="ctr"/>
            <a:r>
              <a:rPr lang="en-GB" sz="2000" i="1" dirty="0">
                <a:solidFill>
                  <a:srgbClr val="00B050"/>
                </a:solidFill>
              </a:rPr>
              <a:t>Drugs, alcohol and tobacco</a:t>
            </a:r>
          </a:p>
          <a:p>
            <a:pPr algn="ctr"/>
            <a:endParaRPr lang="en-GB" sz="2000" i="1" dirty="0">
              <a:solidFill>
                <a:srgbClr val="00B050"/>
              </a:solidFill>
            </a:endParaRPr>
          </a:p>
          <a:p>
            <a:pPr algn="ctr"/>
            <a:r>
              <a:rPr lang="en-GB" sz="2000" i="1" dirty="0">
                <a:solidFill>
                  <a:srgbClr val="00B050"/>
                </a:solidFill>
              </a:rPr>
              <a:t>First aid</a:t>
            </a:r>
          </a:p>
          <a:p>
            <a:pPr algn="ctr"/>
            <a:endParaRPr lang="en-GB" sz="2000" i="1" dirty="0">
              <a:solidFill>
                <a:srgbClr val="00B050"/>
              </a:solidFill>
            </a:endParaRPr>
          </a:p>
          <a:p>
            <a:pPr algn="ctr"/>
            <a:r>
              <a:rPr lang="en-GB" sz="2000" i="1" dirty="0">
                <a:solidFill>
                  <a:srgbClr val="00B050"/>
                </a:solidFill>
              </a:rPr>
              <a:t>Puberty </a:t>
            </a:r>
          </a:p>
          <a:p>
            <a:endParaRPr lang="en-GB" dirty="0"/>
          </a:p>
        </p:txBody>
      </p:sp>
      <p:sp>
        <p:nvSpPr>
          <p:cNvPr id="6" name="TextBox 5"/>
          <p:cNvSpPr txBox="1"/>
          <p:nvPr/>
        </p:nvSpPr>
        <p:spPr>
          <a:xfrm>
            <a:off x="3772830" y="6111511"/>
            <a:ext cx="3398982" cy="400110"/>
          </a:xfrm>
          <a:prstGeom prst="rect">
            <a:avLst/>
          </a:prstGeom>
          <a:noFill/>
        </p:spPr>
        <p:txBody>
          <a:bodyPr wrap="square" rtlCol="0">
            <a:spAutoFit/>
          </a:bodyPr>
          <a:lstStyle/>
          <a:p>
            <a:r>
              <a:rPr lang="en-GB" sz="2000" i="1" dirty="0">
                <a:solidFill>
                  <a:schemeClr val="accent3">
                    <a:lumMod val="75000"/>
                  </a:schemeClr>
                </a:solidFill>
              </a:rPr>
              <a:t>Conception (Year 6 only)</a:t>
            </a:r>
          </a:p>
        </p:txBody>
      </p:sp>
    </p:spTree>
    <p:extLst>
      <p:ext uri="{BB962C8B-B14F-4D97-AF65-F5344CB8AC3E}">
        <p14:creationId xmlns:p14="http://schemas.microsoft.com/office/powerpoint/2010/main" val="3580922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D499860-4B02-4EDB-9047-E96298289397}"/>
              </a:ext>
            </a:extLst>
          </p:cNvPr>
          <p:cNvSpPr/>
          <p:nvPr/>
        </p:nvSpPr>
        <p:spPr>
          <a:xfrm>
            <a:off x="465298" y="297374"/>
            <a:ext cx="9222041" cy="6417141"/>
          </a:xfrm>
          <a:prstGeom prst="rect">
            <a:avLst/>
          </a:prstGeom>
        </p:spPr>
        <p:txBody>
          <a:bodyPr wrap="square">
            <a:spAutoFit/>
          </a:bodyPr>
          <a:lstStyle/>
          <a:p>
            <a:r>
              <a:rPr lang="en-GB" sz="3600" dirty="0">
                <a:solidFill>
                  <a:srgbClr val="91C326"/>
                </a:solidFill>
                <a:latin typeface="CIDFont+F5"/>
              </a:rPr>
              <a:t>Science Curriculum</a:t>
            </a:r>
          </a:p>
          <a:p>
            <a:r>
              <a:rPr lang="en-GB" sz="900" dirty="0">
                <a:solidFill>
                  <a:srgbClr val="91C326"/>
                </a:solidFill>
                <a:latin typeface="CIDFont+F1"/>
              </a:rPr>
              <a:t>4</a:t>
            </a:r>
          </a:p>
          <a:p>
            <a:r>
              <a:rPr lang="en-GB" sz="2800" dirty="0">
                <a:solidFill>
                  <a:srgbClr val="000000"/>
                </a:solidFill>
                <a:latin typeface="CIDFont+F4"/>
              </a:rPr>
              <a:t>As part of the Science curriculum we teach the following statutory objectives that build understanding about growth and reproduction from a scientific perspective:</a:t>
            </a:r>
          </a:p>
          <a:p>
            <a:endParaRPr lang="en-GB" dirty="0">
              <a:solidFill>
                <a:srgbClr val="000000"/>
              </a:solidFill>
              <a:latin typeface="CIDFont+F5"/>
            </a:endParaRPr>
          </a:p>
          <a:p>
            <a:r>
              <a:rPr lang="en-GB" sz="2400" b="1" dirty="0">
                <a:solidFill>
                  <a:srgbClr val="000000"/>
                </a:solidFill>
                <a:latin typeface="CIDFont+F5"/>
              </a:rPr>
              <a:t>Year 1</a:t>
            </a:r>
          </a:p>
          <a:p>
            <a:r>
              <a:rPr lang="en-GB" sz="2400" dirty="0">
                <a:solidFill>
                  <a:srgbClr val="000000"/>
                </a:solidFill>
                <a:latin typeface="CIDFont+F3"/>
              </a:rPr>
              <a:t>• </a:t>
            </a:r>
            <a:r>
              <a:rPr lang="en-GB" sz="2400" dirty="0">
                <a:solidFill>
                  <a:srgbClr val="000000"/>
                </a:solidFill>
                <a:latin typeface="CIDFont+F4"/>
              </a:rPr>
              <a:t>Identify, name, draw and label the basic parts of the human body and say which part of the body is associated with each sense.</a:t>
            </a:r>
          </a:p>
          <a:p>
            <a:endParaRPr lang="en-GB" sz="2400" dirty="0">
              <a:solidFill>
                <a:srgbClr val="000000"/>
              </a:solidFill>
              <a:latin typeface="CIDFont+F4"/>
            </a:endParaRPr>
          </a:p>
          <a:p>
            <a:r>
              <a:rPr lang="en-GB" sz="2400" b="1" dirty="0">
                <a:solidFill>
                  <a:srgbClr val="000000"/>
                </a:solidFill>
                <a:latin typeface="CIDFont+F5"/>
              </a:rPr>
              <a:t>Year 2</a:t>
            </a:r>
          </a:p>
          <a:p>
            <a:r>
              <a:rPr lang="en-GB" sz="2400" dirty="0">
                <a:solidFill>
                  <a:srgbClr val="000000"/>
                </a:solidFill>
                <a:latin typeface="CIDFont+F3"/>
              </a:rPr>
              <a:t>• </a:t>
            </a:r>
            <a:r>
              <a:rPr lang="en-GB" sz="2400" dirty="0">
                <a:solidFill>
                  <a:srgbClr val="000000"/>
                </a:solidFill>
                <a:latin typeface="CIDFont+F4"/>
              </a:rPr>
              <a:t>Notice that animals, including humans, have offspring which grow into adults.</a:t>
            </a:r>
          </a:p>
          <a:p>
            <a:r>
              <a:rPr lang="en-GB" sz="2400" dirty="0">
                <a:solidFill>
                  <a:srgbClr val="000000"/>
                </a:solidFill>
                <a:latin typeface="CIDFont+F4"/>
              </a:rPr>
              <a:t>They should also be introduced to the processes of reproduction and growth in animals, but the focus at this stage should be on questions that help pupils to recognise growth; they should not be expected to understand how reproduction occurs.</a:t>
            </a:r>
            <a:endParaRPr lang="en-GB" sz="2400" dirty="0"/>
          </a:p>
        </p:txBody>
      </p:sp>
    </p:spTree>
    <p:extLst>
      <p:ext uri="{BB962C8B-B14F-4D97-AF65-F5344CB8AC3E}">
        <p14:creationId xmlns:p14="http://schemas.microsoft.com/office/powerpoint/2010/main" val="2175409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4511270-7DAA-4F4A-9868-F87767573AFD}"/>
              </a:ext>
            </a:extLst>
          </p:cNvPr>
          <p:cNvSpPr/>
          <p:nvPr/>
        </p:nvSpPr>
        <p:spPr>
          <a:xfrm>
            <a:off x="530087" y="461882"/>
            <a:ext cx="8574156" cy="4555093"/>
          </a:xfrm>
          <a:prstGeom prst="rect">
            <a:avLst/>
          </a:prstGeom>
        </p:spPr>
        <p:txBody>
          <a:bodyPr wrap="square">
            <a:spAutoFit/>
          </a:bodyPr>
          <a:lstStyle/>
          <a:p>
            <a:r>
              <a:rPr lang="en-GB" sz="2800" b="1" dirty="0">
                <a:latin typeface="CIDFont+F5"/>
              </a:rPr>
              <a:t>Year 5 and 6</a:t>
            </a:r>
          </a:p>
          <a:p>
            <a:endParaRPr lang="en-GB" b="1" dirty="0">
              <a:latin typeface="CIDFont+F5"/>
            </a:endParaRPr>
          </a:p>
          <a:p>
            <a:r>
              <a:rPr lang="en-GB" dirty="0">
                <a:latin typeface="CIDFont+F3"/>
              </a:rPr>
              <a:t>• </a:t>
            </a:r>
            <a:r>
              <a:rPr lang="en-GB" sz="2400" dirty="0">
                <a:latin typeface="CIDFont+F4"/>
              </a:rPr>
              <a:t>Describe the life process of animals.</a:t>
            </a:r>
          </a:p>
          <a:p>
            <a:r>
              <a:rPr lang="en-GB" sz="2400" dirty="0">
                <a:latin typeface="CIDFont+F4"/>
              </a:rPr>
              <a:t>Pupils should find out about sexual reproduction in animals. They should learn about the changes in an animals over a period of time and compare how animals reproduce and grow.</a:t>
            </a:r>
          </a:p>
          <a:p>
            <a:endParaRPr lang="en-GB" sz="2400" dirty="0">
              <a:latin typeface="CIDFont+F4"/>
            </a:endParaRPr>
          </a:p>
          <a:p>
            <a:r>
              <a:rPr lang="en-GB" sz="2400" dirty="0">
                <a:latin typeface="CIDFont+F3"/>
              </a:rPr>
              <a:t>• </a:t>
            </a:r>
            <a:r>
              <a:rPr lang="en-GB" sz="2400" dirty="0">
                <a:latin typeface="CIDFont+F4"/>
              </a:rPr>
              <a:t>Describe the changes as humans develop to old age.</a:t>
            </a:r>
          </a:p>
          <a:p>
            <a:r>
              <a:rPr lang="en-GB" sz="2400" dirty="0">
                <a:latin typeface="CIDFont+F4"/>
              </a:rPr>
              <a:t>Pupils should learn about the changes experienced in puberty. Pupils could work scientifically by researching the gestation periods of other animals and comparing them with humans; by finding out and recording the length and mass of a baby as it grows.</a:t>
            </a:r>
            <a:endParaRPr lang="en-GB" sz="2400" dirty="0"/>
          </a:p>
        </p:txBody>
      </p:sp>
    </p:spTree>
    <p:extLst>
      <p:ext uri="{BB962C8B-B14F-4D97-AF65-F5344CB8AC3E}">
        <p14:creationId xmlns:p14="http://schemas.microsoft.com/office/powerpoint/2010/main" val="191103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4182CF-249C-45C0-ACA2-AD621183582B}"/>
              </a:ext>
            </a:extLst>
          </p:cNvPr>
          <p:cNvPicPr>
            <a:picLocks noChangeAspect="1"/>
          </p:cNvPicPr>
          <p:nvPr/>
        </p:nvPicPr>
        <p:blipFill>
          <a:blip r:embed="rId2"/>
          <a:stretch>
            <a:fillRect/>
          </a:stretch>
        </p:blipFill>
        <p:spPr>
          <a:xfrm>
            <a:off x="0" y="-659918"/>
            <a:ext cx="11979965" cy="7637944"/>
          </a:xfrm>
          <a:prstGeom prst="rect">
            <a:avLst/>
          </a:prstGeom>
        </p:spPr>
      </p:pic>
    </p:spTree>
    <p:extLst>
      <p:ext uri="{BB962C8B-B14F-4D97-AF65-F5344CB8AC3E}">
        <p14:creationId xmlns:p14="http://schemas.microsoft.com/office/powerpoint/2010/main" val="2519155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D85240-0B47-4592-A968-1F5BB1706E00}"/>
              </a:ext>
            </a:extLst>
          </p:cNvPr>
          <p:cNvSpPr/>
          <p:nvPr/>
        </p:nvSpPr>
        <p:spPr>
          <a:xfrm>
            <a:off x="490329" y="1405310"/>
            <a:ext cx="9104245" cy="3293209"/>
          </a:xfrm>
          <a:prstGeom prst="rect">
            <a:avLst/>
          </a:prstGeom>
        </p:spPr>
        <p:txBody>
          <a:bodyPr wrap="square">
            <a:spAutoFit/>
          </a:bodyPr>
          <a:lstStyle/>
          <a:p>
            <a:r>
              <a:rPr lang="en-GB" sz="3600" dirty="0">
                <a:latin typeface="CIDFont+F6"/>
              </a:rPr>
              <a:t>Why is Relationships and Sex Education important?</a:t>
            </a:r>
          </a:p>
          <a:p>
            <a:endParaRPr lang="en-GB" sz="2400" dirty="0">
              <a:latin typeface="CIDFont+F6"/>
            </a:endParaRPr>
          </a:p>
          <a:p>
            <a:r>
              <a:rPr lang="en-GB" sz="2800" dirty="0">
                <a:latin typeface="CIDFont+F3"/>
              </a:rPr>
              <a:t>• </a:t>
            </a:r>
            <a:r>
              <a:rPr lang="en-GB" sz="2800" dirty="0">
                <a:latin typeface="CIDFont+F1"/>
              </a:rPr>
              <a:t>Puberty is starting earlier- for some children by age 9</a:t>
            </a:r>
          </a:p>
          <a:p>
            <a:endParaRPr lang="en-GB" sz="2800" dirty="0">
              <a:latin typeface="CIDFont+F1"/>
            </a:endParaRPr>
          </a:p>
          <a:p>
            <a:r>
              <a:rPr lang="en-GB" sz="2800" dirty="0">
                <a:latin typeface="CIDFont+F3"/>
              </a:rPr>
              <a:t>• </a:t>
            </a:r>
            <a:r>
              <a:rPr lang="en-GB" sz="2800" dirty="0">
                <a:latin typeface="CIDFont+F1"/>
              </a:rPr>
              <a:t>Safeguarding- correct terminology and knowing what is</a:t>
            </a:r>
          </a:p>
          <a:p>
            <a:r>
              <a:rPr lang="en-GB" sz="2800" dirty="0">
                <a:latin typeface="CIDFont+F1"/>
              </a:rPr>
              <a:t> appropriate for them and their age</a:t>
            </a:r>
            <a:endParaRPr lang="en-GB" sz="2800" dirty="0"/>
          </a:p>
        </p:txBody>
      </p:sp>
    </p:spTree>
    <p:extLst>
      <p:ext uri="{BB962C8B-B14F-4D97-AF65-F5344CB8AC3E}">
        <p14:creationId xmlns:p14="http://schemas.microsoft.com/office/powerpoint/2010/main" val="1061285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AC860-A9BD-4053-99A4-C632CE1A94F1}"/>
              </a:ext>
            </a:extLst>
          </p:cNvPr>
          <p:cNvSpPr>
            <a:spLocks noGrp="1"/>
          </p:cNvSpPr>
          <p:nvPr>
            <p:ph type="title"/>
          </p:nvPr>
        </p:nvSpPr>
        <p:spPr>
          <a:xfrm>
            <a:off x="677333" y="609599"/>
            <a:ext cx="9328057" cy="1325217"/>
          </a:xfrm>
        </p:spPr>
        <p:txBody>
          <a:bodyPr>
            <a:normAutofit fontScale="90000"/>
          </a:bodyPr>
          <a:lstStyle/>
          <a:p>
            <a:r>
              <a:rPr lang="en-GB" dirty="0"/>
              <a:t>What is effective Relationships, Sex and Health Education (RSHE)?</a:t>
            </a:r>
            <a:br>
              <a:rPr lang="en-GB" dirty="0"/>
            </a:br>
            <a:endParaRPr lang="en-GB" dirty="0"/>
          </a:p>
        </p:txBody>
      </p:sp>
      <p:sp>
        <p:nvSpPr>
          <p:cNvPr id="3" name="Content Placeholder 2">
            <a:extLst>
              <a:ext uri="{FF2B5EF4-FFF2-40B4-BE49-F238E27FC236}">
                <a16:creationId xmlns:a16="http://schemas.microsoft.com/office/drawing/2014/main" id="{09E88012-860D-49A1-BDB4-E4DB2B48FE54}"/>
              </a:ext>
            </a:extLst>
          </p:cNvPr>
          <p:cNvSpPr>
            <a:spLocks noGrp="1"/>
          </p:cNvSpPr>
          <p:nvPr>
            <p:ph idx="1"/>
          </p:nvPr>
        </p:nvSpPr>
        <p:spPr>
          <a:xfrm>
            <a:off x="677333" y="1934816"/>
            <a:ext cx="8596668" cy="3880773"/>
          </a:xfrm>
        </p:spPr>
        <p:txBody>
          <a:bodyPr>
            <a:normAutofit/>
          </a:bodyPr>
          <a:lstStyle/>
          <a:p>
            <a:r>
              <a:rPr lang="en-GB" sz="2000" dirty="0"/>
              <a:t>• Age appropriate</a:t>
            </a:r>
          </a:p>
          <a:p>
            <a:r>
              <a:rPr lang="en-GB" sz="2000" dirty="0"/>
              <a:t>• Based on needs of pupil </a:t>
            </a:r>
          </a:p>
          <a:p>
            <a:r>
              <a:rPr lang="en-GB" sz="2000" dirty="0"/>
              <a:t>• Progressive</a:t>
            </a:r>
          </a:p>
          <a:p>
            <a:r>
              <a:rPr lang="en-GB" sz="2000" dirty="0"/>
              <a:t>• Inclusive</a:t>
            </a:r>
          </a:p>
          <a:p>
            <a:r>
              <a:rPr lang="en-GB" sz="2000" dirty="0"/>
              <a:t>• Delivered by trained staff in a safe environment</a:t>
            </a:r>
          </a:p>
          <a:p>
            <a:r>
              <a:rPr lang="en-GB" sz="2000" dirty="0"/>
              <a:t>• Prepares children adequately for puberty in a timely way</a:t>
            </a:r>
          </a:p>
          <a:p>
            <a:r>
              <a:rPr lang="en-GB" sz="2000" dirty="0"/>
              <a:t>• Prepares children for adult life</a:t>
            </a:r>
          </a:p>
          <a:p>
            <a:r>
              <a:rPr lang="en-GB" sz="2000" dirty="0"/>
              <a:t>• Promotes positive relationships</a:t>
            </a:r>
          </a:p>
        </p:txBody>
      </p:sp>
    </p:spTree>
    <p:extLst>
      <p:ext uri="{BB962C8B-B14F-4D97-AF65-F5344CB8AC3E}">
        <p14:creationId xmlns:p14="http://schemas.microsoft.com/office/powerpoint/2010/main" val="2643652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AED55-6022-42B9-94C3-944495C6A6A4}"/>
              </a:ext>
            </a:extLst>
          </p:cNvPr>
          <p:cNvSpPr>
            <a:spLocks noGrp="1"/>
          </p:cNvSpPr>
          <p:nvPr>
            <p:ph type="title"/>
          </p:nvPr>
        </p:nvSpPr>
        <p:spPr>
          <a:xfrm>
            <a:off x="677334" y="609600"/>
            <a:ext cx="8596668" cy="1139687"/>
          </a:xfrm>
        </p:spPr>
        <p:txBody>
          <a:bodyPr>
            <a:normAutofit fontScale="90000"/>
          </a:bodyPr>
          <a:lstStyle/>
          <a:p>
            <a:r>
              <a:rPr lang="en-GB" dirty="0">
                <a:solidFill>
                  <a:srgbClr val="000000"/>
                </a:solidFill>
                <a:latin typeface="XCCW Joined 1a"/>
              </a:rPr>
              <a:t>What does Relationships Education look like across year groups?</a:t>
            </a:r>
            <a:br>
              <a:rPr lang="en-GB" dirty="0">
                <a:solidFill>
                  <a:srgbClr val="000000"/>
                </a:solidFill>
                <a:latin typeface="XCCW Joined 1a"/>
              </a:rPr>
            </a:br>
            <a:endParaRPr lang="en-GB" dirty="0"/>
          </a:p>
        </p:txBody>
      </p:sp>
      <p:sp>
        <p:nvSpPr>
          <p:cNvPr id="4" name="Rectangle 3">
            <a:extLst>
              <a:ext uri="{FF2B5EF4-FFF2-40B4-BE49-F238E27FC236}">
                <a16:creationId xmlns:a16="http://schemas.microsoft.com/office/drawing/2014/main" id="{87EA5071-332E-4F6A-A8C8-DE48F9E5444B}"/>
              </a:ext>
            </a:extLst>
          </p:cNvPr>
          <p:cNvSpPr/>
          <p:nvPr/>
        </p:nvSpPr>
        <p:spPr>
          <a:xfrm>
            <a:off x="410817" y="1749286"/>
            <a:ext cx="8958470" cy="1200329"/>
          </a:xfrm>
          <a:prstGeom prst="rect">
            <a:avLst/>
          </a:prstGeom>
        </p:spPr>
        <p:txBody>
          <a:bodyPr wrap="square">
            <a:spAutoFit/>
          </a:bodyPr>
          <a:lstStyle/>
          <a:p>
            <a:r>
              <a:rPr lang="en-GB" sz="2400" dirty="0">
                <a:solidFill>
                  <a:srgbClr val="000000"/>
                </a:solidFill>
                <a:latin typeface="XCCW Joined 1a"/>
              </a:rPr>
              <a:t>The following slides give you an opportunity to see some of the key learning outcomes across each Key Stage, as well as examples of resources that will be used to support learning.</a:t>
            </a:r>
            <a:endParaRPr lang="en-GB" sz="2400" dirty="0"/>
          </a:p>
        </p:txBody>
      </p:sp>
    </p:spTree>
    <p:extLst>
      <p:ext uri="{BB962C8B-B14F-4D97-AF65-F5344CB8AC3E}">
        <p14:creationId xmlns:p14="http://schemas.microsoft.com/office/powerpoint/2010/main" val="2048805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solidFill>
                <a:latin typeface="Calibri" panose="020F0502020204030204" pitchFamily="34" charset="0"/>
                <a:cs typeface="Calibri" panose="020F0502020204030204" pitchFamily="34" charset="0"/>
              </a:rPr>
              <a:t>EYFS (Reception) </a:t>
            </a:r>
          </a:p>
        </p:txBody>
      </p:sp>
      <p:sp>
        <p:nvSpPr>
          <p:cNvPr id="3" name="TextBox 2"/>
          <p:cNvSpPr txBox="1"/>
          <p:nvPr/>
        </p:nvSpPr>
        <p:spPr>
          <a:xfrm>
            <a:off x="677334" y="1553819"/>
            <a:ext cx="8596668" cy="4263886"/>
          </a:xfrm>
          <a:prstGeom prst="rect">
            <a:avLst/>
          </a:prstGeom>
          <a:noFill/>
          <a:ln>
            <a:solidFill>
              <a:schemeClr val="bg1"/>
            </a:solidFill>
          </a:ln>
        </p:spPr>
        <p:txBody>
          <a:bodyPr wrap="square" rtlCol="0">
            <a:spAutoFit/>
          </a:bodyPr>
          <a:lstStyle/>
          <a:p>
            <a:pPr marL="285750" indent="-285750">
              <a:buFont typeface="Arial" panose="020B0604020202020204" pitchFamily="34" charset="0"/>
              <a:buChar char="•"/>
            </a:pPr>
            <a:r>
              <a:rPr lang="en-GB" sz="2400" dirty="0">
                <a:latin typeface="Comic Sans MS" panose="030F0702030302020204" pitchFamily="66" charset="0"/>
              </a:rPr>
              <a:t>Reception follows  the EYFS curriculum.</a:t>
            </a:r>
          </a:p>
          <a:p>
            <a:pPr marL="285750" indent="-285750">
              <a:buFont typeface="Arial" panose="020B0604020202020204" pitchFamily="34" charset="0"/>
              <a:buChar char="•"/>
            </a:pPr>
            <a:r>
              <a:rPr lang="en-GB" sz="2400" dirty="0">
                <a:latin typeface="Comic Sans MS" panose="030F0702030302020204" pitchFamily="66" charset="0"/>
              </a:rPr>
              <a:t>They will learn: people who help us and people within their family.</a:t>
            </a:r>
          </a:p>
          <a:p>
            <a:pPr marL="285750" indent="-285750">
              <a:buFont typeface="Arial" panose="020B0604020202020204" pitchFamily="34" charset="0"/>
              <a:buChar char="•"/>
            </a:pPr>
            <a:r>
              <a:rPr lang="en-GB" sz="2400" dirty="0">
                <a:latin typeface="Comic Sans MS" panose="030F0702030302020204" pitchFamily="66" charset="0"/>
              </a:rPr>
              <a:t>They will be learning about their bodies. Through </a:t>
            </a:r>
            <a:r>
              <a:rPr lang="en-GB" sz="2400" b="1" dirty="0">
                <a:latin typeface="Comic Sans MS" panose="030F0702030302020204" pitchFamily="66" charset="0"/>
              </a:rPr>
              <a:t>PANTS </a:t>
            </a:r>
            <a:r>
              <a:rPr lang="en-GB" sz="2400" dirty="0">
                <a:latin typeface="Comic Sans MS" panose="030F0702030302020204" pitchFamily="66" charset="0"/>
              </a:rPr>
              <a:t>(NSCPCC programme) children will be taught their bodies belong to them.</a:t>
            </a:r>
          </a:p>
          <a:p>
            <a:pPr marL="285750" indent="-285750">
              <a:buFont typeface="Arial" panose="020B0604020202020204" pitchFamily="34" charset="0"/>
              <a:buChar char="•"/>
            </a:pPr>
            <a:r>
              <a:rPr lang="en-GB" sz="2400" dirty="0">
                <a:latin typeface="Comic Sans MS" panose="030F0702030302020204" pitchFamily="66" charset="0"/>
              </a:rPr>
              <a:t>Children will also learn how to look after their teeth.</a:t>
            </a:r>
          </a:p>
          <a:p>
            <a:pPr marL="285750" indent="-285750">
              <a:buFont typeface="Arial" panose="020B0604020202020204" pitchFamily="34" charset="0"/>
              <a:buChar char="•"/>
            </a:pPr>
            <a:r>
              <a:rPr lang="en-GB" sz="2400" dirty="0">
                <a:latin typeface="Comic Sans MS" panose="030F0702030302020204" pitchFamily="66" charset="0"/>
              </a:rPr>
              <a:t>Through play, children will be able to identify how they can be healthy. </a:t>
            </a:r>
          </a:p>
          <a:p>
            <a:pPr marL="285750" indent="-285750">
              <a:buFont typeface="Arial" panose="020B0604020202020204" pitchFamily="34" charset="0"/>
              <a:buChar char="•"/>
            </a:pPr>
            <a:r>
              <a:rPr lang="en-GB" sz="2400" dirty="0">
                <a:latin typeface="Comic Sans MS" panose="030F0702030302020204" pitchFamily="66" charset="0"/>
                <a:cs typeface="Calibri" panose="020F0502020204030204" pitchFamily="34" charset="0"/>
              </a:rPr>
              <a:t>The prime area of personal, social and emotional development will cover relationships and friendships.</a:t>
            </a:r>
          </a:p>
        </p:txBody>
      </p:sp>
    </p:spTree>
    <p:extLst>
      <p:ext uri="{BB962C8B-B14F-4D97-AF65-F5344CB8AC3E}">
        <p14:creationId xmlns:p14="http://schemas.microsoft.com/office/powerpoint/2010/main" val="92338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86044"/>
            <a:ext cx="8596668" cy="1320800"/>
          </a:xfrm>
        </p:spPr>
        <p:txBody>
          <a:bodyPr/>
          <a:lstStyle/>
          <a:p>
            <a:r>
              <a:rPr lang="en-US" dirty="0">
                <a:solidFill>
                  <a:schemeClr val="tx1"/>
                </a:solidFill>
              </a:rPr>
              <a:t> Families that care for me</a:t>
            </a:r>
          </a:p>
        </p:txBody>
      </p:sp>
      <p:sp>
        <p:nvSpPr>
          <p:cNvPr id="3" name="TextBox 2"/>
          <p:cNvSpPr txBox="1"/>
          <p:nvPr/>
        </p:nvSpPr>
        <p:spPr>
          <a:xfrm>
            <a:off x="677334" y="946444"/>
            <a:ext cx="9089518" cy="6186309"/>
          </a:xfrm>
          <a:prstGeom prst="rect">
            <a:avLst/>
          </a:prstGeom>
          <a:noFill/>
        </p:spPr>
        <p:txBody>
          <a:bodyPr wrap="square" rtlCol="0">
            <a:spAutoFit/>
          </a:bodyPr>
          <a:lstStyle/>
          <a:p>
            <a:r>
              <a:rPr lang="en-US" sz="2400" dirty="0">
                <a:latin typeface="Comic Sans MS" panose="030F0702030302020204" pitchFamily="66" charset="0"/>
                <a:cs typeface="Calibri" panose="020F0502020204030204" pitchFamily="34" charset="0"/>
              </a:rPr>
              <a:t>KS1</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respect any kind of family structure.</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understand that families help us, look after us and care for us.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be able to share their worries if their family makes them unhappy.</a:t>
            </a:r>
          </a:p>
          <a:p>
            <a:endParaRPr lang="en-US" sz="2400" dirty="0">
              <a:latin typeface="Comic Sans MS" panose="030F0702030302020204" pitchFamily="66" charset="0"/>
              <a:cs typeface="Calibri" panose="020F0502020204030204" pitchFamily="34" charset="0"/>
            </a:endParaRPr>
          </a:p>
          <a:p>
            <a:r>
              <a:rPr lang="en-US" sz="2400" dirty="0">
                <a:latin typeface="Comic Sans MS" panose="030F0702030302020204" pitchFamily="66" charset="0"/>
                <a:cs typeface="Calibri" panose="020F0502020204030204" pitchFamily="34" charset="0"/>
              </a:rPr>
              <a:t>KS2</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understand and respect all kinds of relationships or aspects within families.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understand that marriage or civil partnership is a legal commitment.</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understand that families love and care for each other.</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share their worries if anyone or something is making them unhappy.</a:t>
            </a:r>
          </a:p>
          <a:p>
            <a:endParaRPr lang="en-US" dirty="0">
              <a:latin typeface="Calibri" panose="020F0502020204030204" pitchFamily="34" charset="0"/>
              <a:cs typeface="Calibri" panose="020F0502020204030204" pitchFamily="34" charset="0"/>
            </a:endParaRPr>
          </a:p>
          <a:p>
            <a:pPr marL="285750" indent="-285750">
              <a:buFont typeface="Arial" pitchFamily="34" charset="0"/>
              <a:buChar char="•"/>
            </a:pPr>
            <a:endParaRPr lang="en-US" dirty="0"/>
          </a:p>
        </p:txBody>
      </p:sp>
    </p:spTree>
    <p:extLst>
      <p:ext uri="{BB962C8B-B14F-4D97-AF65-F5344CB8AC3E}">
        <p14:creationId xmlns:p14="http://schemas.microsoft.com/office/powerpoint/2010/main" val="1130374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400" dirty="0">
                <a:solidFill>
                  <a:schemeClr val="tx1"/>
                </a:solidFill>
                <a:latin typeface="Calibri" panose="020F0502020204030204" pitchFamily="34" charset="0"/>
                <a:cs typeface="Calibri" panose="020F0502020204030204" pitchFamily="34" charset="0"/>
              </a:rPr>
              <a:t>Respectful Relationship</a:t>
            </a:r>
            <a:br>
              <a:rPr lang="en-US" sz="5400" dirty="0">
                <a:solidFill>
                  <a:schemeClr val="tx1"/>
                </a:solidFill>
                <a:latin typeface="Calibri" panose="020F0502020204030204" pitchFamily="34" charset="0"/>
                <a:cs typeface="Calibri" panose="020F0502020204030204" pitchFamily="34" charset="0"/>
              </a:rPr>
            </a:br>
            <a:r>
              <a:rPr lang="en-US" sz="2400" dirty="0">
                <a:solidFill>
                  <a:schemeClr val="tx1"/>
                </a:solidFill>
                <a:latin typeface="Calibri" panose="020F0502020204030204" pitchFamily="34" charset="0"/>
                <a:cs typeface="Calibri" panose="020F0502020204030204" pitchFamily="34" charset="0"/>
              </a:rPr>
              <a:t>KS1 &amp; KS2</a:t>
            </a:r>
          </a:p>
        </p:txBody>
      </p:sp>
      <p:sp>
        <p:nvSpPr>
          <p:cNvPr id="3" name="TextBox 2"/>
          <p:cNvSpPr txBox="1"/>
          <p:nvPr/>
        </p:nvSpPr>
        <p:spPr>
          <a:xfrm>
            <a:off x="170481" y="2108972"/>
            <a:ext cx="9610374" cy="4893647"/>
          </a:xfrm>
          <a:prstGeom prst="rect">
            <a:avLst/>
          </a:prstGeom>
          <a:noFill/>
        </p:spPr>
        <p:txBody>
          <a:bodyPr wrap="square" rtlCol="0">
            <a:spAutoFit/>
          </a:bodyPr>
          <a:lstStyle/>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respect all kinds of relations irrespective of their culture, background, physical appearance or beliefs.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Importance of self-respect and understand their own feelings.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Conventions of courtesy and manners. </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challenge stereotypes and show respect towards individual choices.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listen and respond respectfully to a wide range of people with different culture, faiths or beliefs.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To know about discrimination and what it means and how we can challenge it.</a:t>
            </a:r>
          </a:p>
          <a:p>
            <a:pPr marL="285750" indent="-285750">
              <a:buFont typeface="Arial" pitchFamily="34" charset="0"/>
              <a:buChar char="•"/>
            </a:pPr>
            <a:endParaRPr lang="en-US" dirty="0"/>
          </a:p>
          <a:p>
            <a:pPr marL="285750" indent="-285750">
              <a:buFont typeface="Arial" pitchFamily="34" charset="0"/>
              <a:buChar char="•"/>
            </a:pPr>
            <a:endParaRPr lang="en-US" dirty="0"/>
          </a:p>
          <a:p>
            <a:pPr marL="285750" indent="-285750">
              <a:buFont typeface="Arial" pitchFamily="34" charset="0"/>
              <a:buChar char="•"/>
            </a:pPr>
            <a:endParaRPr lang="en-US" dirty="0"/>
          </a:p>
          <a:p>
            <a:pPr marL="285750" indent="-285750">
              <a:buFont typeface="Arial" pitchFamily="34" charset="0"/>
              <a:buChar char="•"/>
            </a:pPr>
            <a:endParaRPr lang="en-US" dirty="0"/>
          </a:p>
        </p:txBody>
      </p:sp>
    </p:spTree>
    <p:extLst>
      <p:ext uri="{BB962C8B-B14F-4D97-AF65-F5344CB8AC3E}">
        <p14:creationId xmlns:p14="http://schemas.microsoft.com/office/powerpoint/2010/main" val="3592763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solidFill>
                <a:latin typeface="Calibri" panose="020F0502020204030204" pitchFamily="34" charset="0"/>
                <a:cs typeface="Calibri" panose="020F0502020204030204" pitchFamily="34" charset="0"/>
              </a:rPr>
              <a:t>Caring Friendship</a:t>
            </a:r>
          </a:p>
        </p:txBody>
      </p:sp>
      <p:sp>
        <p:nvSpPr>
          <p:cNvPr id="5" name="TextBox 4"/>
          <p:cNvSpPr txBox="1"/>
          <p:nvPr/>
        </p:nvSpPr>
        <p:spPr>
          <a:xfrm>
            <a:off x="677333" y="1270001"/>
            <a:ext cx="9690556" cy="5078313"/>
          </a:xfrm>
          <a:prstGeom prst="rect">
            <a:avLst/>
          </a:prstGeom>
          <a:noFill/>
        </p:spPr>
        <p:txBody>
          <a:bodyPr wrap="square" rtlCol="0">
            <a:spAutoFit/>
          </a:bodyPr>
          <a:lstStyle/>
          <a:p>
            <a:endParaRPr lang="en-US" dirty="0"/>
          </a:p>
          <a:p>
            <a:r>
              <a:rPr lang="en-US" sz="2400" dirty="0">
                <a:latin typeface="Comic Sans MS" panose="030F0702030302020204" pitchFamily="66" charset="0"/>
                <a:cs typeface="Calibri" panose="020F0502020204030204" pitchFamily="34" charset="0"/>
              </a:rPr>
              <a:t>KS1</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we make friends and what makes a good friend.</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to settle any arguments or misunderstanding within friendship.</a:t>
            </a:r>
          </a:p>
          <a:p>
            <a:endParaRPr lang="en-US" sz="2400" dirty="0">
              <a:latin typeface="Comic Sans MS" panose="030F0702030302020204" pitchFamily="66" charset="0"/>
              <a:cs typeface="Calibri" panose="020F0502020204030204" pitchFamily="34" charset="0"/>
            </a:endParaRPr>
          </a:p>
          <a:p>
            <a:r>
              <a:rPr lang="en-US" sz="2400" dirty="0">
                <a:latin typeface="Comic Sans MS" panose="030F0702030302020204" pitchFamily="66" charset="0"/>
                <a:cs typeface="Calibri" panose="020F0502020204030204" pitchFamily="34" charset="0"/>
              </a:rPr>
              <a:t>KS2</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to respect all kinds of relationships.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Challenging stereotypes.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friendships can change over time.</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to resolve disputes and reconcile differences.</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Peer pressure and strategies to cope with it.</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What constitutes a positive healthy friendship?</a:t>
            </a:r>
          </a:p>
          <a:p>
            <a:pPr marL="285750" indent="-285750">
              <a:buFont typeface="Arial" pitchFamily="34" charset="0"/>
              <a:buChar char="•"/>
            </a:pPr>
            <a:endParaRPr lang="en-US" dirty="0"/>
          </a:p>
        </p:txBody>
      </p:sp>
    </p:spTree>
    <p:extLst>
      <p:ext uri="{BB962C8B-B14F-4D97-AF65-F5344CB8AC3E}">
        <p14:creationId xmlns:p14="http://schemas.microsoft.com/office/powerpoint/2010/main" val="3461317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chemeClr val="tx1"/>
                </a:solidFill>
                <a:latin typeface="Calibri" panose="020F0502020204030204" pitchFamily="34" charset="0"/>
                <a:cs typeface="Calibri" panose="020F0502020204030204" pitchFamily="34" charset="0"/>
              </a:rPr>
              <a:t>Online Relationship.</a:t>
            </a:r>
            <a:br>
              <a:rPr lang="en-US" dirty="0">
                <a:solidFill>
                  <a:schemeClr val="tx1"/>
                </a:solidFill>
                <a:latin typeface="Calibri" panose="020F0502020204030204" pitchFamily="34" charset="0"/>
                <a:cs typeface="Calibri" panose="020F0502020204030204" pitchFamily="34" charset="0"/>
              </a:rPr>
            </a:br>
            <a:r>
              <a:rPr lang="en-US" sz="2700" dirty="0">
                <a:solidFill>
                  <a:schemeClr val="tx1"/>
                </a:solidFill>
                <a:latin typeface="Calibri" panose="020F0502020204030204" pitchFamily="34" charset="0"/>
                <a:cs typeface="Calibri" panose="020F0502020204030204" pitchFamily="34" charset="0"/>
              </a:rPr>
              <a:t>KS1 &amp;KS2</a:t>
            </a:r>
          </a:p>
        </p:txBody>
      </p:sp>
      <p:sp>
        <p:nvSpPr>
          <p:cNvPr id="4" name="TextBox 3"/>
          <p:cNvSpPr txBox="1"/>
          <p:nvPr/>
        </p:nvSpPr>
        <p:spPr>
          <a:xfrm>
            <a:off x="2286000" y="1676400"/>
            <a:ext cx="8001000" cy="369332"/>
          </a:xfrm>
          <a:prstGeom prst="rect">
            <a:avLst/>
          </a:prstGeom>
          <a:noFill/>
        </p:spPr>
        <p:txBody>
          <a:bodyPr wrap="square" rtlCol="0">
            <a:spAutoFit/>
          </a:bodyPr>
          <a:lstStyle/>
          <a:p>
            <a:pPr marL="285750" indent="-285750">
              <a:buFont typeface="Arial" pitchFamily="34" charset="0"/>
              <a:buChar char="•"/>
            </a:pPr>
            <a:endParaRPr lang="en-US"/>
          </a:p>
        </p:txBody>
      </p:sp>
      <p:sp>
        <p:nvSpPr>
          <p:cNvPr id="3" name="TextBox 2"/>
          <p:cNvSpPr txBox="1"/>
          <p:nvPr/>
        </p:nvSpPr>
        <p:spPr>
          <a:xfrm>
            <a:off x="677333" y="2045732"/>
            <a:ext cx="9071577" cy="3135868"/>
          </a:xfrm>
          <a:prstGeom prst="rect">
            <a:avLst/>
          </a:prstGeom>
          <a:noFill/>
        </p:spPr>
        <p:txBody>
          <a:bodyPr wrap="square" rtlCol="0">
            <a:spAutoFit/>
          </a:bodyPr>
          <a:lstStyle/>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It cross links with the Computing curriculum.</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In both key stages, teaching them to be safe online.</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media and digital images can be harmful.</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What information is safe to share?</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they need to be careful about online relationships. </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What information is safe to share ?</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What is online bullying ?</a:t>
            </a:r>
          </a:p>
          <a:p>
            <a:pPr marL="285750" indent="-285750">
              <a:buFont typeface="Arial" pitchFamily="34" charset="0"/>
              <a:buChar char="•"/>
            </a:pPr>
            <a:r>
              <a:rPr lang="en-US" sz="2400" dirty="0">
                <a:latin typeface="Comic Sans MS" panose="030F0702030302020204" pitchFamily="66" charset="0"/>
                <a:cs typeface="Calibri" panose="020F0502020204030204" pitchFamily="34" charset="0"/>
              </a:rPr>
              <a:t>How to seek help and advice.</a:t>
            </a:r>
          </a:p>
        </p:txBody>
      </p:sp>
    </p:spTree>
    <p:extLst>
      <p:ext uri="{BB962C8B-B14F-4D97-AF65-F5344CB8AC3E}">
        <p14:creationId xmlns:p14="http://schemas.microsoft.com/office/powerpoint/2010/main" val="2618534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300" dirty="0">
                <a:solidFill>
                  <a:schemeClr val="tx1"/>
                </a:solidFill>
                <a:latin typeface="Calibri" panose="020F0502020204030204" pitchFamily="34" charset="0"/>
                <a:cs typeface="Calibri" panose="020F0502020204030204" pitchFamily="34" charset="0"/>
              </a:rPr>
              <a:t>Being Safe</a:t>
            </a:r>
            <a:br>
              <a:rPr lang="en-US" sz="6600" dirty="0">
                <a:solidFill>
                  <a:schemeClr val="tx1"/>
                </a:solidFill>
                <a:latin typeface="Calibri" panose="020F0502020204030204" pitchFamily="34" charset="0"/>
                <a:cs typeface="Calibri" panose="020F0502020204030204" pitchFamily="34" charset="0"/>
              </a:rPr>
            </a:br>
            <a:r>
              <a:rPr lang="en-US" sz="2700" dirty="0">
                <a:solidFill>
                  <a:schemeClr val="tx1"/>
                </a:solidFill>
                <a:latin typeface="Calibri" panose="020F0502020204030204" pitchFamily="34" charset="0"/>
                <a:cs typeface="Calibri" panose="020F0502020204030204" pitchFamily="34" charset="0"/>
              </a:rPr>
              <a:t>KS1&amp;KS2</a:t>
            </a:r>
          </a:p>
        </p:txBody>
      </p:sp>
      <p:sp>
        <p:nvSpPr>
          <p:cNvPr id="3" name="TextBox 2"/>
          <p:cNvSpPr txBox="1"/>
          <p:nvPr/>
        </p:nvSpPr>
        <p:spPr>
          <a:xfrm>
            <a:off x="556591" y="2044149"/>
            <a:ext cx="8596668" cy="4524315"/>
          </a:xfrm>
          <a:prstGeom prst="rect">
            <a:avLst/>
          </a:prstGeom>
          <a:noFill/>
        </p:spPr>
        <p:txBody>
          <a:bodyPr wrap="square" rtlCol="0">
            <a:spAutoFit/>
          </a:bodyPr>
          <a:lstStyle/>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Their body belongs to them.</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What is appropriate physical contact?</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Understand the concept of privacy.</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Safe and unsafe adults and how to seek advice.</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How to contact emergency and how to seek first aid in any situation.</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Hazards substances around the house.</a:t>
            </a:r>
          </a:p>
          <a:p>
            <a:pPr marL="285750" indent="-285750">
              <a:buFont typeface="Arial" pitchFamily="34" charset="0"/>
              <a:buChar char="•"/>
            </a:pPr>
            <a:r>
              <a:rPr lang="en-US" sz="2800" dirty="0">
                <a:latin typeface="Comic Sans MS" panose="030F0702030302020204" pitchFamily="66" charset="0"/>
                <a:cs typeface="Calibri" panose="020F0502020204030204" pitchFamily="34" charset="0"/>
              </a:rPr>
              <a:t>Understanding medicine and how they make us feel better.</a:t>
            </a:r>
          </a:p>
          <a:p>
            <a:pPr marL="285750" indent="-285750">
              <a:buFont typeface="Arial" pitchFamily="34" charset="0"/>
              <a:buChar char="•"/>
            </a:pPr>
            <a:endParaRPr lang="en-US" dirty="0"/>
          </a:p>
          <a:p>
            <a:pPr marL="285750" indent="-285750">
              <a:buFont typeface="Arial" pitchFamily="34" charset="0"/>
              <a:buChar char="•"/>
            </a:pPr>
            <a:endParaRPr lang="en-US" dirty="0"/>
          </a:p>
        </p:txBody>
      </p:sp>
    </p:spTree>
    <p:extLst>
      <p:ext uri="{BB962C8B-B14F-4D97-AF65-F5344CB8AC3E}">
        <p14:creationId xmlns:p14="http://schemas.microsoft.com/office/powerpoint/2010/main" val="5498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300" dirty="0">
                <a:solidFill>
                  <a:schemeClr val="tx1"/>
                </a:solidFill>
                <a:latin typeface="Calibri" panose="020F0502020204030204" pitchFamily="34" charset="0"/>
                <a:cs typeface="Calibri" panose="020F0502020204030204" pitchFamily="34" charset="0"/>
              </a:rPr>
              <a:t>Health Education</a:t>
            </a:r>
            <a:br>
              <a:rPr lang="en-US" sz="6600" dirty="0">
                <a:solidFill>
                  <a:schemeClr val="tx1"/>
                </a:solidFill>
                <a:latin typeface="Calibri" panose="020F0502020204030204" pitchFamily="34" charset="0"/>
                <a:cs typeface="Calibri" panose="020F0502020204030204" pitchFamily="34" charset="0"/>
              </a:rPr>
            </a:br>
            <a:r>
              <a:rPr lang="en-US" sz="2700" dirty="0">
                <a:solidFill>
                  <a:schemeClr val="tx1"/>
                </a:solidFill>
                <a:latin typeface="Calibri" panose="020F0502020204030204" pitchFamily="34" charset="0"/>
                <a:cs typeface="Calibri" panose="020F0502020204030204" pitchFamily="34" charset="0"/>
              </a:rPr>
              <a:t>KS1 &amp; KS2</a:t>
            </a:r>
          </a:p>
        </p:txBody>
      </p:sp>
      <p:sp>
        <p:nvSpPr>
          <p:cNvPr id="3" name="TextBox 2"/>
          <p:cNvSpPr txBox="1"/>
          <p:nvPr/>
        </p:nvSpPr>
        <p:spPr>
          <a:xfrm>
            <a:off x="417443" y="1930401"/>
            <a:ext cx="9442174" cy="4431983"/>
          </a:xfrm>
          <a:prstGeom prst="rect">
            <a:avLst/>
          </a:prstGeom>
          <a:noFill/>
        </p:spPr>
        <p:txBody>
          <a:bodyPr wrap="square" rtlCol="0">
            <a:spAutoFit/>
          </a:bodyPr>
          <a:lstStyle/>
          <a:p>
            <a:pPr marL="342900" indent="-342900">
              <a:buFont typeface="Arial" panose="020B0604020202020204" pitchFamily="34" charset="0"/>
              <a:buChar char="•"/>
            </a:pPr>
            <a:r>
              <a:rPr lang="en-US" sz="2200" dirty="0">
                <a:latin typeface="Comic Sans MS" panose="030F0702030302020204" pitchFamily="66" charset="0"/>
                <a:cs typeface="Calibri" panose="020F0502020204030204" pitchFamily="34" charset="0"/>
              </a:rPr>
              <a:t>Healthy eating, balanced lifestyle and exercise.</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Dental care and hygiene.</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How sleep affects our health.</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Learning about bacteria and viruses and how it affects our health.</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Risks and effects of legal drugs e.g. alcohol, vaping, smoking and medicines.</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Importance of mental health and how it effects feelings and emotions.</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To </a:t>
            </a:r>
            <a:r>
              <a:rPr lang="en-US" sz="2200" dirty="0" err="1">
                <a:latin typeface="Comic Sans MS" panose="030F0702030302020204" pitchFamily="66" charset="0"/>
                <a:cs typeface="Calibri" panose="020F0502020204030204" pitchFamily="34" charset="0"/>
              </a:rPr>
              <a:t>recognise</a:t>
            </a:r>
            <a:r>
              <a:rPr lang="en-US" sz="2200" dirty="0">
                <a:latin typeface="Comic Sans MS" panose="030F0702030302020204" pitchFamily="66" charset="0"/>
                <a:cs typeface="Calibri" panose="020F0502020204030204" pitchFamily="34" charset="0"/>
              </a:rPr>
              <a:t> their individuality and personal qualities.</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Keeping safe in our local environment or unfamiliar places.</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How to respond and react to emergency situations.</a:t>
            </a:r>
          </a:p>
          <a:p>
            <a:pPr marL="285750" indent="-285750">
              <a:buFont typeface="Arial" pitchFamily="34" charset="0"/>
              <a:buChar char="•"/>
            </a:pPr>
            <a:r>
              <a:rPr lang="en-US" sz="2200" dirty="0">
                <a:latin typeface="Comic Sans MS" panose="030F0702030302020204" pitchFamily="66" charset="0"/>
                <a:cs typeface="Calibri" panose="020F0502020204030204" pitchFamily="34" charset="0"/>
              </a:rPr>
              <a:t>Mental Health and well being.</a:t>
            </a:r>
          </a:p>
          <a:p>
            <a:pPr marL="285750" indent="-285750">
              <a:buFont typeface="Arial" pitchFamily="34" charset="0"/>
              <a:buChar char="•"/>
            </a:pPr>
            <a:endParaRPr lang="en-US" dirty="0"/>
          </a:p>
        </p:txBody>
      </p:sp>
    </p:spTree>
    <p:extLst>
      <p:ext uri="{BB962C8B-B14F-4D97-AF65-F5344CB8AC3E}">
        <p14:creationId xmlns:p14="http://schemas.microsoft.com/office/powerpoint/2010/main" val="1474119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57771-156B-4EB6-93E6-9C84993E2E83}"/>
              </a:ext>
            </a:extLst>
          </p:cNvPr>
          <p:cNvSpPr>
            <a:spLocks noGrp="1"/>
          </p:cNvSpPr>
          <p:nvPr>
            <p:ph type="title"/>
          </p:nvPr>
        </p:nvSpPr>
        <p:spPr/>
        <p:txBody>
          <a:bodyPr>
            <a:normAutofit fontScale="90000"/>
          </a:bodyPr>
          <a:lstStyle/>
          <a:p>
            <a:r>
              <a:rPr lang="en-GB" dirty="0">
                <a:latin typeface="CIDFont+F1"/>
              </a:rPr>
              <a:t>Relationships, Sex and Health Education – learning objectives</a:t>
            </a:r>
            <a:br>
              <a:rPr lang="en-GB" dirty="0">
                <a:latin typeface="CIDFont+F1"/>
              </a:rPr>
            </a:br>
            <a:endParaRPr lang="en-GB" dirty="0"/>
          </a:p>
        </p:txBody>
      </p:sp>
      <p:sp>
        <p:nvSpPr>
          <p:cNvPr id="4" name="Rectangle 3">
            <a:extLst>
              <a:ext uri="{FF2B5EF4-FFF2-40B4-BE49-F238E27FC236}">
                <a16:creationId xmlns:a16="http://schemas.microsoft.com/office/drawing/2014/main" id="{3E489B83-EDA7-49C6-8DD1-C7104FFC06E5}"/>
              </a:ext>
            </a:extLst>
          </p:cNvPr>
          <p:cNvSpPr/>
          <p:nvPr/>
        </p:nvSpPr>
        <p:spPr>
          <a:xfrm>
            <a:off x="304277" y="1828801"/>
            <a:ext cx="9714366" cy="4247317"/>
          </a:xfrm>
          <a:prstGeom prst="rect">
            <a:avLst/>
          </a:prstGeom>
        </p:spPr>
        <p:txBody>
          <a:bodyPr wrap="square">
            <a:spAutoFit/>
          </a:bodyPr>
          <a:lstStyle/>
          <a:p>
            <a:r>
              <a:rPr lang="en-GB" b="1" dirty="0">
                <a:latin typeface="CIDFont+F1"/>
              </a:rPr>
              <a:t>Years 1 and 2</a:t>
            </a:r>
          </a:p>
          <a:p>
            <a:r>
              <a:rPr lang="en-GB" dirty="0">
                <a:latin typeface="CIDFont+F3"/>
              </a:rPr>
              <a:t>• </a:t>
            </a:r>
            <a:r>
              <a:rPr lang="en-GB" dirty="0">
                <a:latin typeface="CIDFont+F1"/>
              </a:rPr>
              <a:t>To name the main parts of the body using the correct terminology</a:t>
            </a:r>
          </a:p>
          <a:p>
            <a:r>
              <a:rPr lang="en-GB" dirty="0">
                <a:latin typeface="CIDFont+F3"/>
              </a:rPr>
              <a:t>• </a:t>
            </a:r>
            <a:r>
              <a:rPr lang="en-GB" dirty="0">
                <a:latin typeface="CIDFont+F1"/>
              </a:rPr>
              <a:t>To learn about growing and changing from young to old and how people’s needs change – puberty is not mentioned until KS2</a:t>
            </a:r>
          </a:p>
          <a:p>
            <a:endParaRPr lang="en-GB" dirty="0">
              <a:latin typeface="CIDFont+F1"/>
            </a:endParaRPr>
          </a:p>
          <a:p>
            <a:r>
              <a:rPr lang="en-GB" b="1" dirty="0">
                <a:latin typeface="CIDFont+F1"/>
              </a:rPr>
              <a:t>Years 4 and 5</a:t>
            </a:r>
          </a:p>
          <a:p>
            <a:r>
              <a:rPr lang="en-GB" dirty="0">
                <a:latin typeface="CIDFont+F3"/>
              </a:rPr>
              <a:t>• </a:t>
            </a:r>
            <a:r>
              <a:rPr lang="en-GB" dirty="0">
                <a:latin typeface="CIDFont+F1"/>
              </a:rPr>
              <a:t>Recapping anatomic (scientifically correct) vocabulary for male and female body parts, including genitalia, previously learned in KS1 to help place statutory RSHE curriculum around puberty into context.</a:t>
            </a:r>
          </a:p>
          <a:p>
            <a:endParaRPr lang="en-GB" dirty="0">
              <a:latin typeface="CIDFont+F1"/>
            </a:endParaRPr>
          </a:p>
          <a:p>
            <a:r>
              <a:rPr lang="en-GB" b="1" dirty="0">
                <a:latin typeface="CIDFont+F1"/>
              </a:rPr>
              <a:t>Year 6</a:t>
            </a:r>
          </a:p>
          <a:p>
            <a:r>
              <a:rPr lang="en-GB" dirty="0">
                <a:latin typeface="CIDFont+F3"/>
              </a:rPr>
              <a:t>• </a:t>
            </a:r>
            <a:r>
              <a:rPr lang="en-GB" dirty="0">
                <a:latin typeface="CIDFont+F1"/>
              </a:rPr>
              <a:t>Adult relationships and the human life cycle</a:t>
            </a:r>
          </a:p>
          <a:p>
            <a:r>
              <a:rPr lang="en-GB" dirty="0">
                <a:latin typeface="CIDFont+F3"/>
              </a:rPr>
              <a:t>• </a:t>
            </a:r>
            <a:r>
              <a:rPr lang="en-GB" dirty="0">
                <a:latin typeface="CIDFont+F1"/>
              </a:rPr>
              <a:t>How babies are made and how the foetus grows (taught within the context of positive relationships)</a:t>
            </a:r>
          </a:p>
          <a:p>
            <a:r>
              <a:rPr lang="en-GB" dirty="0">
                <a:latin typeface="CIDFont+F3"/>
              </a:rPr>
              <a:t>• </a:t>
            </a:r>
            <a:r>
              <a:rPr lang="en-GB" dirty="0">
                <a:latin typeface="CIDFont+F1"/>
              </a:rPr>
              <a:t>Enabling pupils to reflect on values and responsibilities within healthy adult relationships and that the decision to have sexual intercourse is something for when they are much older.</a:t>
            </a:r>
            <a:endParaRPr lang="en-GB" dirty="0"/>
          </a:p>
        </p:txBody>
      </p:sp>
    </p:spTree>
    <p:extLst>
      <p:ext uri="{BB962C8B-B14F-4D97-AF65-F5344CB8AC3E}">
        <p14:creationId xmlns:p14="http://schemas.microsoft.com/office/powerpoint/2010/main" val="19084430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F56AC-3544-4EB8-BBE7-F882BA8E7A17}"/>
              </a:ext>
            </a:extLst>
          </p:cNvPr>
          <p:cNvSpPr>
            <a:spLocks noGrp="1"/>
          </p:cNvSpPr>
          <p:nvPr>
            <p:ph type="title"/>
          </p:nvPr>
        </p:nvSpPr>
        <p:spPr>
          <a:xfrm>
            <a:off x="547332" y="419411"/>
            <a:ext cx="8596668" cy="1320800"/>
          </a:xfrm>
        </p:spPr>
        <p:txBody>
          <a:bodyPr>
            <a:normAutofit fontScale="90000"/>
          </a:bodyPr>
          <a:lstStyle/>
          <a:p>
            <a:r>
              <a:rPr lang="en-GB" dirty="0">
                <a:latin typeface="CIDFont+F6"/>
              </a:rPr>
              <a:t>RSE at </a:t>
            </a:r>
            <a:r>
              <a:rPr lang="en-GB" dirty="0" err="1">
                <a:latin typeface="CIDFont+F6"/>
              </a:rPr>
              <a:t>Quadring</a:t>
            </a:r>
            <a:r>
              <a:rPr lang="en-GB" dirty="0">
                <a:latin typeface="CIDFont+F6"/>
              </a:rPr>
              <a:t> Primary School:</a:t>
            </a:r>
            <a:br>
              <a:rPr lang="en-GB" dirty="0">
                <a:latin typeface="CIDFont+F6"/>
              </a:rPr>
            </a:br>
            <a:br>
              <a:rPr lang="en-GB" dirty="0">
                <a:latin typeface="CIDFont+F6"/>
              </a:rPr>
            </a:br>
            <a:endParaRPr lang="en-GB" dirty="0"/>
          </a:p>
        </p:txBody>
      </p:sp>
      <p:sp>
        <p:nvSpPr>
          <p:cNvPr id="4" name="Rectangle 3">
            <a:extLst>
              <a:ext uri="{FF2B5EF4-FFF2-40B4-BE49-F238E27FC236}">
                <a16:creationId xmlns:a16="http://schemas.microsoft.com/office/drawing/2014/main" id="{55AB0837-FF0B-43F4-B5CC-E4C195810BDE}"/>
              </a:ext>
            </a:extLst>
          </p:cNvPr>
          <p:cNvSpPr/>
          <p:nvPr/>
        </p:nvSpPr>
        <p:spPr>
          <a:xfrm>
            <a:off x="454567" y="1179354"/>
            <a:ext cx="8689433" cy="5170646"/>
          </a:xfrm>
          <a:prstGeom prst="rect">
            <a:avLst/>
          </a:prstGeom>
        </p:spPr>
        <p:txBody>
          <a:bodyPr wrap="square">
            <a:spAutoFit/>
          </a:bodyPr>
          <a:lstStyle/>
          <a:p>
            <a:r>
              <a:rPr lang="en-GB" sz="2400" dirty="0">
                <a:latin typeface="CIDFont+F3"/>
              </a:rPr>
              <a:t>• </a:t>
            </a:r>
            <a:r>
              <a:rPr lang="en-GB" sz="2400" dirty="0">
                <a:latin typeface="CIDFont+F1"/>
              </a:rPr>
              <a:t>Introduce children to the correct scientific terms to describe body parts in Key Stage 1</a:t>
            </a:r>
          </a:p>
          <a:p>
            <a:endParaRPr lang="en-GB" sz="2400" dirty="0">
              <a:latin typeface="CIDFont+F1"/>
            </a:endParaRPr>
          </a:p>
          <a:p>
            <a:r>
              <a:rPr lang="en-GB" sz="2400" dirty="0">
                <a:latin typeface="CIDFont+F3"/>
              </a:rPr>
              <a:t>• </a:t>
            </a:r>
            <a:r>
              <a:rPr lang="en-GB" sz="2400" dirty="0">
                <a:latin typeface="CIDFont+F1"/>
              </a:rPr>
              <a:t>Challenge prejudice and encourage positive relationships</a:t>
            </a:r>
          </a:p>
          <a:p>
            <a:endParaRPr lang="en-GB" sz="2400" dirty="0">
              <a:latin typeface="CIDFont+F1"/>
            </a:endParaRPr>
          </a:p>
          <a:p>
            <a:r>
              <a:rPr lang="en-GB" sz="2400" dirty="0">
                <a:latin typeface="CIDFont+F3"/>
              </a:rPr>
              <a:t>• </a:t>
            </a:r>
            <a:r>
              <a:rPr lang="en-GB" sz="2400" dirty="0">
                <a:latin typeface="CIDFont+F1"/>
              </a:rPr>
              <a:t>Explore challenge stereotypes</a:t>
            </a:r>
          </a:p>
          <a:p>
            <a:endParaRPr lang="en-GB" sz="2400" dirty="0">
              <a:latin typeface="CIDFont+F1"/>
            </a:endParaRPr>
          </a:p>
          <a:p>
            <a:r>
              <a:rPr lang="en-GB" sz="2400" dirty="0">
                <a:latin typeface="CIDFont+F3"/>
              </a:rPr>
              <a:t>• </a:t>
            </a:r>
            <a:r>
              <a:rPr lang="en-GB" sz="2400" dirty="0">
                <a:latin typeface="CIDFont+F1"/>
              </a:rPr>
              <a:t>Begin to explore puberty changes by the age of 9</a:t>
            </a:r>
          </a:p>
          <a:p>
            <a:endParaRPr lang="en-GB" sz="2400" dirty="0">
              <a:latin typeface="CIDFont+F1"/>
            </a:endParaRPr>
          </a:p>
          <a:p>
            <a:r>
              <a:rPr lang="en-GB" sz="2400" dirty="0">
                <a:latin typeface="CIDFont+F3"/>
              </a:rPr>
              <a:t>• </a:t>
            </a:r>
            <a:r>
              <a:rPr lang="en-GB" sz="2400" dirty="0">
                <a:latin typeface="CIDFont+F1"/>
              </a:rPr>
              <a:t>Deliver RSE in a progressive way across the school</a:t>
            </a:r>
          </a:p>
          <a:p>
            <a:endParaRPr lang="en-GB" sz="2400" dirty="0">
              <a:latin typeface="CIDFont+F1"/>
            </a:endParaRPr>
          </a:p>
          <a:p>
            <a:r>
              <a:rPr lang="en-GB" sz="2400" dirty="0">
                <a:latin typeface="CIDFont+F3"/>
              </a:rPr>
              <a:t>• </a:t>
            </a:r>
            <a:r>
              <a:rPr lang="en-GB" sz="2400" dirty="0">
                <a:latin typeface="CIDFont+F1"/>
              </a:rPr>
              <a:t>Ensure that children in Year 5 and 6 receive RSE input around puberty so that they are prepared for when it happens.</a:t>
            </a:r>
          </a:p>
          <a:p>
            <a:endParaRPr lang="en-GB" dirty="0">
              <a:latin typeface="CIDFont+F1"/>
            </a:endParaRPr>
          </a:p>
        </p:txBody>
      </p:sp>
    </p:spTree>
    <p:extLst>
      <p:ext uri="{BB962C8B-B14F-4D97-AF65-F5344CB8AC3E}">
        <p14:creationId xmlns:p14="http://schemas.microsoft.com/office/powerpoint/2010/main" val="3091752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97A19-FB19-494F-B392-46DE19DFD168}"/>
              </a:ext>
            </a:extLst>
          </p:cNvPr>
          <p:cNvSpPr>
            <a:spLocks noGrp="1"/>
          </p:cNvSpPr>
          <p:nvPr>
            <p:ph type="title"/>
          </p:nvPr>
        </p:nvSpPr>
        <p:spPr>
          <a:xfrm>
            <a:off x="677334" y="609600"/>
            <a:ext cx="8596668" cy="887896"/>
          </a:xfrm>
        </p:spPr>
        <p:txBody>
          <a:bodyPr>
            <a:normAutofit fontScale="90000"/>
          </a:bodyPr>
          <a:lstStyle/>
          <a:p>
            <a:r>
              <a:rPr lang="en-GB" dirty="0">
                <a:latin typeface="CIDFont+F6"/>
              </a:rPr>
              <a:t>Does it work? What’s the evidence?</a:t>
            </a:r>
            <a:br>
              <a:rPr lang="en-GB" dirty="0">
                <a:latin typeface="CIDFont+F6"/>
              </a:rPr>
            </a:br>
            <a:endParaRPr lang="en-GB" dirty="0"/>
          </a:p>
        </p:txBody>
      </p:sp>
      <p:sp>
        <p:nvSpPr>
          <p:cNvPr id="4" name="Rectangle 3">
            <a:extLst>
              <a:ext uri="{FF2B5EF4-FFF2-40B4-BE49-F238E27FC236}">
                <a16:creationId xmlns:a16="http://schemas.microsoft.com/office/drawing/2014/main" id="{4A476B63-1943-4653-AD6E-F43D4644ED92}"/>
              </a:ext>
            </a:extLst>
          </p:cNvPr>
          <p:cNvSpPr/>
          <p:nvPr/>
        </p:nvSpPr>
        <p:spPr>
          <a:xfrm>
            <a:off x="677333" y="1335157"/>
            <a:ext cx="9023257" cy="4893647"/>
          </a:xfrm>
          <a:prstGeom prst="rect">
            <a:avLst/>
          </a:prstGeom>
        </p:spPr>
        <p:txBody>
          <a:bodyPr wrap="square">
            <a:spAutoFit/>
          </a:bodyPr>
          <a:lstStyle/>
          <a:p>
            <a:r>
              <a:rPr lang="en-GB" sz="2400" dirty="0">
                <a:latin typeface="CIDFont+F1"/>
              </a:rPr>
              <a:t>National and international research shows that those receiving good</a:t>
            </a:r>
          </a:p>
          <a:p>
            <a:r>
              <a:rPr lang="en-GB" sz="2400" dirty="0">
                <a:latin typeface="CIDFont+F1"/>
              </a:rPr>
              <a:t>quality RSHE children are more likely to:</a:t>
            </a:r>
          </a:p>
          <a:p>
            <a:endParaRPr lang="en-GB" sz="2400" dirty="0">
              <a:latin typeface="CIDFont+F1"/>
            </a:endParaRPr>
          </a:p>
          <a:p>
            <a:r>
              <a:rPr lang="en-GB" sz="2400" dirty="0">
                <a:latin typeface="CIDFont+F3"/>
              </a:rPr>
              <a:t>• </a:t>
            </a:r>
            <a:r>
              <a:rPr lang="en-GB" sz="2400" dirty="0">
                <a:latin typeface="CIDFont+F1"/>
              </a:rPr>
              <a:t>Have respect for themselves and others and their bodies as they</a:t>
            </a:r>
          </a:p>
          <a:p>
            <a:r>
              <a:rPr lang="en-GB" sz="2400" dirty="0">
                <a:latin typeface="CIDFont+F1"/>
              </a:rPr>
              <a:t>move through puberty and beyond.</a:t>
            </a:r>
          </a:p>
          <a:p>
            <a:r>
              <a:rPr lang="en-GB" sz="2400" dirty="0">
                <a:latin typeface="CIDFont+F3"/>
              </a:rPr>
              <a:t>• </a:t>
            </a:r>
            <a:r>
              <a:rPr lang="en-GB" sz="2400" dirty="0">
                <a:latin typeface="CIDFont+F1"/>
              </a:rPr>
              <a:t>Those who have had effective RSHE teaching delay their first sexual experience.</a:t>
            </a:r>
          </a:p>
          <a:p>
            <a:r>
              <a:rPr lang="en-GB" sz="2400" dirty="0">
                <a:latin typeface="CIDFont+F3"/>
              </a:rPr>
              <a:t>• </a:t>
            </a:r>
            <a:r>
              <a:rPr lang="en-GB" sz="2400" dirty="0">
                <a:latin typeface="CIDFont+F1"/>
              </a:rPr>
              <a:t>There is no evidence that RSHE hastens the first experience of sex.</a:t>
            </a:r>
          </a:p>
          <a:p>
            <a:r>
              <a:rPr lang="en-GB" sz="2400" dirty="0">
                <a:latin typeface="CIDFont+F3"/>
              </a:rPr>
              <a:t>• </a:t>
            </a:r>
            <a:r>
              <a:rPr lang="en-GB" sz="2400" dirty="0">
                <a:latin typeface="CIDFont+F1"/>
              </a:rPr>
              <a:t>Shows that RSHE works best if it starts from a young age and responds to the child’s needs.</a:t>
            </a:r>
          </a:p>
          <a:p>
            <a:r>
              <a:rPr lang="en-GB" sz="2400" dirty="0">
                <a:latin typeface="CIDFont+F3"/>
              </a:rPr>
              <a:t>• </a:t>
            </a:r>
            <a:r>
              <a:rPr lang="en-GB" sz="2400" dirty="0">
                <a:latin typeface="CIDFont+F1"/>
              </a:rPr>
              <a:t>RSHE must start in primary school and be taught in an age appropriate manner, starting with topics such as personal safety,</a:t>
            </a:r>
          </a:p>
          <a:p>
            <a:r>
              <a:rPr lang="en-GB" sz="2400" dirty="0">
                <a:latin typeface="CIDFont+F1"/>
              </a:rPr>
              <a:t>bodily boundaries and friendships.</a:t>
            </a:r>
            <a:endParaRPr lang="en-GB" sz="2400" dirty="0"/>
          </a:p>
        </p:txBody>
      </p:sp>
    </p:spTree>
    <p:extLst>
      <p:ext uri="{BB962C8B-B14F-4D97-AF65-F5344CB8AC3E}">
        <p14:creationId xmlns:p14="http://schemas.microsoft.com/office/powerpoint/2010/main" val="3345609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Extract from DFE Statutory Guidance</a:t>
            </a:r>
            <a:endParaRPr lang="en-GB" dirty="0"/>
          </a:p>
        </p:txBody>
      </p:sp>
      <p:sp>
        <p:nvSpPr>
          <p:cNvPr id="3" name="Content Placeholder 2"/>
          <p:cNvSpPr>
            <a:spLocks noGrp="1"/>
          </p:cNvSpPr>
          <p:nvPr>
            <p:ph idx="1"/>
          </p:nvPr>
        </p:nvSpPr>
        <p:spPr/>
        <p:txBody>
          <a:bodyPr>
            <a:normAutofit/>
          </a:bodyPr>
          <a:lstStyle/>
          <a:p>
            <a:r>
              <a:rPr lang="en-US" dirty="0"/>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 Everyone faces difficult situations in their lives. These subjects can support young people to develop resilience, to know how and when to ask for help, and to know where to access support. </a:t>
            </a:r>
          </a:p>
          <a:p>
            <a:r>
              <a:rPr lang="en-US" dirty="0"/>
              <a:t>High 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 The duties on schools in this area are set out in legislation.</a:t>
            </a:r>
            <a:endParaRPr lang="en-GB" dirty="0"/>
          </a:p>
        </p:txBody>
      </p:sp>
    </p:spTree>
    <p:extLst>
      <p:ext uri="{BB962C8B-B14F-4D97-AF65-F5344CB8AC3E}">
        <p14:creationId xmlns:p14="http://schemas.microsoft.com/office/powerpoint/2010/main" val="35108488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4" y="545124"/>
            <a:ext cx="8825659" cy="6022730"/>
          </a:xfrm>
        </p:spPr>
        <p:txBody>
          <a:bodyPr>
            <a:normAutofit/>
          </a:bodyPr>
          <a:lstStyle/>
          <a:p>
            <a:r>
              <a:rPr lang="en-US" dirty="0"/>
              <a:t>The Relationships Education, Relationships and Sex Education and Health Education (England) Regulations 2019, made under sections 34 and 35 of the Children and Social Work Act 2017, make Relationships Education compulsory for all pupils receiving primary education and Relationships and Sex Education (RSE) compulsory for all pupils receiving secondary education.</a:t>
            </a:r>
          </a:p>
          <a:p>
            <a:r>
              <a:rPr lang="en-US" dirty="0"/>
              <a:t> They also make Health Education compulsory in all schools except independent schools. Personal, Social, Health and Economic Education (PSHE) continues to be compulsory in independent schools. </a:t>
            </a:r>
          </a:p>
          <a:p>
            <a:r>
              <a:rPr lang="en-US" dirty="0"/>
              <a:t>This guidance also sets out both the rights of parents/</a:t>
            </a:r>
            <a:r>
              <a:rPr lang="en-US" dirty="0" err="1"/>
              <a:t>carers</a:t>
            </a:r>
            <a:r>
              <a:rPr lang="en-US" dirty="0"/>
              <a:t> to withdraw pupils from sex education (but not Relationships or Health Education) and the process that head teachers should follow in considering a request from a parent. Parents have the right to request that their child be withdrawn from some or all of sex education delivered as part of statutory RSE.</a:t>
            </a:r>
          </a:p>
          <a:p>
            <a:r>
              <a:rPr lang="en-US" dirty="0"/>
              <a:t>Schools are free to determine how to deliver the content set out in this guidance, in the context of a broad and balanced curriculum. Effective teaching in these subjects will ensure that core knowledge is broken down into units of manageable size and communicated clearly to pupils, in a carefully sequenced way, within a planned </a:t>
            </a:r>
            <a:r>
              <a:rPr lang="en-US" dirty="0" err="1"/>
              <a:t>programme</a:t>
            </a:r>
            <a:r>
              <a:rPr lang="en-US" dirty="0"/>
              <a:t> or lessons. Teaching will include sufficient well-chosen opportunities and contexts for pupils to embed new knowledge so that it can be used confidently in real life situations.</a:t>
            </a:r>
            <a:endParaRPr lang="en-GB" dirty="0"/>
          </a:p>
        </p:txBody>
      </p:sp>
    </p:spTree>
    <p:extLst>
      <p:ext uri="{BB962C8B-B14F-4D97-AF65-F5344CB8AC3E}">
        <p14:creationId xmlns:p14="http://schemas.microsoft.com/office/powerpoint/2010/main" val="2254206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4" y="571500"/>
            <a:ext cx="8825659" cy="5448300"/>
          </a:xfrm>
        </p:spPr>
        <p:txBody>
          <a:bodyPr>
            <a:normAutofit/>
          </a:bodyPr>
          <a:lstStyle/>
          <a:p>
            <a:r>
              <a:rPr lang="en-US" dirty="0"/>
              <a:t>In all schools, when teaching these subjects, the religious background of all pupils must be taken into account when planning teaching, so that the topics that are included in the core content in this guidance are appropriately handled. Schools must ensure they comply with the relevant provisions of the Equality Act 2010, under which religion or belief are amongst the protected characteristics. </a:t>
            </a:r>
          </a:p>
          <a:p>
            <a:r>
              <a:rPr lang="en-US" dirty="0"/>
              <a:t>Relationships Education, RSE and Health Education must be accessible for all pupils. This is particularly important when planning teaching for pupils with special educational needs and disabilities who represent a large minority of pupils. High quality teaching that is differentiated and </a:t>
            </a:r>
            <a:r>
              <a:rPr lang="en-US" dirty="0" err="1"/>
              <a:t>personalised</a:t>
            </a:r>
            <a:r>
              <a:rPr lang="en-US" dirty="0"/>
              <a:t> will be the starting point to ensure accessibility. </a:t>
            </a:r>
          </a:p>
          <a:p>
            <a:r>
              <a:rPr lang="en-US" dirty="0">
                <a:solidFill>
                  <a:schemeClr val="accent2">
                    <a:lumMod val="75000"/>
                  </a:schemeClr>
                </a:solidFill>
              </a:rPr>
              <a:t>At </a:t>
            </a:r>
            <a:r>
              <a:rPr lang="en-US" dirty="0" err="1">
                <a:solidFill>
                  <a:schemeClr val="accent2">
                    <a:lumMod val="75000"/>
                  </a:schemeClr>
                </a:solidFill>
              </a:rPr>
              <a:t>Quadring</a:t>
            </a:r>
            <a:r>
              <a:rPr lang="en-US" dirty="0">
                <a:solidFill>
                  <a:schemeClr val="accent2">
                    <a:lumMod val="75000"/>
                  </a:schemeClr>
                </a:solidFill>
              </a:rPr>
              <a:t> Primary, children may not be taught in specific year group lessons if we feel they would be unable to access or understand the teaching given to that year group.  We will aim not to move children to different classrooms, but instead to put children into groups within their classroom and differentiate their learning accordingly.  Children will have the opportunity to ask questions or raise issues confidentially through a questions box in each classroom.</a:t>
            </a:r>
          </a:p>
          <a:p>
            <a:endParaRPr lang="en-GB" dirty="0"/>
          </a:p>
        </p:txBody>
      </p:sp>
    </p:spTree>
    <p:extLst>
      <p:ext uri="{BB962C8B-B14F-4D97-AF65-F5344CB8AC3E}">
        <p14:creationId xmlns:p14="http://schemas.microsoft.com/office/powerpoint/2010/main" val="28934137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38555"/>
            <a:ext cx="8596668" cy="5302808"/>
          </a:xfrm>
        </p:spPr>
        <p:txBody>
          <a:bodyPr/>
          <a:lstStyle/>
          <a:p>
            <a:r>
              <a:rPr lang="en-US" dirty="0"/>
              <a:t>In teaching Relationships Education and RSE, schools should ensure that the needs of all pupils are appropriately met, and that all pupils understand the importance of equality and respect. Schools must ensure that they comply with the relevant provisions of the Equality Act 2010, (please see The Equality Act 2010 and schools: Departmental advice), under which sexual orientation and gender reassignment are amongst the protected characteristics.  </a:t>
            </a:r>
          </a:p>
          <a:p>
            <a:r>
              <a:rPr lang="en-US" dirty="0">
                <a:solidFill>
                  <a:schemeClr val="accent2">
                    <a:lumMod val="75000"/>
                  </a:schemeClr>
                </a:solidFill>
              </a:rPr>
              <a:t>At </a:t>
            </a:r>
            <a:r>
              <a:rPr lang="en-US" dirty="0" err="1">
                <a:solidFill>
                  <a:schemeClr val="accent2">
                    <a:lumMod val="75000"/>
                  </a:schemeClr>
                </a:solidFill>
              </a:rPr>
              <a:t>Quadring</a:t>
            </a:r>
            <a:r>
              <a:rPr lang="en-US" dirty="0">
                <a:solidFill>
                  <a:schemeClr val="accent2">
                    <a:lumMod val="75000"/>
                  </a:schemeClr>
                </a:solidFill>
              </a:rPr>
              <a:t> Primary School, we will aim to answer children’s questions thoughtfully and honestly, at an age – appropriate (or understanding-appropriate) level.  Subjects such as homosexuality, bisexuality and transgenderism are not taught explicitly, but may come up as part of pupil led discussions, and questions will be answered by adults in a factual way which encourages respect, understanding and tolerance.  Children will not be taught that any of these characteristics are wrong or shameful, and any comments made to that effect will be challenged.</a:t>
            </a:r>
            <a:endParaRPr lang="en-GB" dirty="0">
              <a:solidFill>
                <a:schemeClr val="accent2">
                  <a:lumMod val="75000"/>
                </a:schemeClr>
              </a:solidFill>
            </a:endParaRPr>
          </a:p>
        </p:txBody>
      </p:sp>
    </p:spTree>
    <p:extLst>
      <p:ext uri="{BB962C8B-B14F-4D97-AF65-F5344CB8AC3E}">
        <p14:creationId xmlns:p14="http://schemas.microsoft.com/office/powerpoint/2010/main" val="13798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Parental Right To Withdraw Pupils from RSE</a:t>
            </a:r>
          </a:p>
        </p:txBody>
      </p:sp>
      <p:sp>
        <p:nvSpPr>
          <p:cNvPr id="3" name="Content Placeholder 2"/>
          <p:cNvSpPr>
            <a:spLocks noGrp="1"/>
          </p:cNvSpPr>
          <p:nvPr>
            <p:ph idx="1"/>
          </p:nvPr>
        </p:nvSpPr>
        <p:spPr/>
        <p:txBody>
          <a:bodyPr/>
          <a:lstStyle/>
          <a:p>
            <a:r>
              <a:rPr lang="en-US" dirty="0"/>
              <a:t>Parents have the right to request that their child be withdrawn from some or all of </a:t>
            </a:r>
            <a:r>
              <a:rPr lang="en-US" u="sng" dirty="0"/>
              <a:t>sex education </a:t>
            </a:r>
            <a:r>
              <a:rPr lang="en-US" dirty="0"/>
              <a:t>delivered as part of statutory RSE.  Parents should put a request in writing to the </a:t>
            </a:r>
            <a:r>
              <a:rPr lang="en-US" dirty="0" err="1"/>
              <a:t>Headteacher</a:t>
            </a:r>
            <a:r>
              <a:rPr lang="en-US" dirty="0"/>
              <a:t>.</a:t>
            </a:r>
          </a:p>
          <a:p>
            <a:r>
              <a:rPr lang="en-US" dirty="0"/>
              <a:t>Good practice is also likely to include the head teacher discussing with parents the benefits of receiving this important education and any detrimental effects that withdrawal might have on the child. This could include any social and emotional effects of being excluded, as well as the likelihood of the child hearing their peers’ version of what was said in the classes, rather than what was directly said by the teacher.</a:t>
            </a:r>
          </a:p>
          <a:p>
            <a:r>
              <a:rPr lang="en-US" dirty="0"/>
              <a:t>Head teacher will grant a request to withdraw a pupil from any sex education delivered in primary schools, other than as part of the science curriculum.</a:t>
            </a:r>
            <a:endParaRPr lang="en-GB" dirty="0"/>
          </a:p>
        </p:txBody>
      </p:sp>
    </p:spTree>
    <p:extLst>
      <p:ext uri="{BB962C8B-B14F-4D97-AF65-F5344CB8AC3E}">
        <p14:creationId xmlns:p14="http://schemas.microsoft.com/office/powerpoint/2010/main" val="33518676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Science Curriculum</a:t>
            </a:r>
          </a:p>
        </p:txBody>
      </p:sp>
      <p:sp>
        <p:nvSpPr>
          <p:cNvPr id="3" name="Content Placeholder 2"/>
          <p:cNvSpPr>
            <a:spLocks noGrp="1"/>
          </p:cNvSpPr>
          <p:nvPr>
            <p:ph idx="1"/>
          </p:nvPr>
        </p:nvSpPr>
        <p:spPr>
          <a:xfrm>
            <a:off x="677334" y="1828801"/>
            <a:ext cx="8596668" cy="4212562"/>
          </a:xfrm>
        </p:spPr>
        <p:txBody>
          <a:bodyPr/>
          <a:lstStyle/>
          <a:p>
            <a:r>
              <a:rPr lang="en-GB" dirty="0"/>
              <a:t>Parents may not withdraw pupils from Science lessons on reproduction which form part of the statutory National Curriculum.</a:t>
            </a:r>
          </a:p>
          <a:p>
            <a:r>
              <a:rPr lang="en-GB" dirty="0"/>
              <a:t>In KS1 - </a:t>
            </a:r>
            <a:r>
              <a:rPr lang="en-US" dirty="0"/>
              <a:t>Pupils should be taught to notice that animals, including humans, have offspring which grow into adults. They should also be introduced to the processes of reproduction and growth in animals. The focus at this stage should be on questions that help pupils to </a:t>
            </a:r>
            <a:r>
              <a:rPr lang="en-US" dirty="0" err="1"/>
              <a:t>recognise</a:t>
            </a:r>
            <a:r>
              <a:rPr lang="en-US" dirty="0"/>
              <a:t> growth; they should not be expected to understand how reproduction occurs. The following examples might be used: egg, chick, chicken; egg, caterpillar, pupa, butterfly; spawn, tadpole, frog; lamb, sheep. Growing into adults can include reference to baby, toddler, child, teenager, adult.</a:t>
            </a:r>
          </a:p>
          <a:p>
            <a:endParaRPr lang="en-GB" dirty="0"/>
          </a:p>
        </p:txBody>
      </p:sp>
    </p:spTree>
    <p:extLst>
      <p:ext uri="{BB962C8B-B14F-4D97-AF65-F5344CB8AC3E}">
        <p14:creationId xmlns:p14="http://schemas.microsoft.com/office/powerpoint/2010/main" val="1104984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Science Curriculum</a:t>
            </a:r>
          </a:p>
        </p:txBody>
      </p:sp>
      <p:sp>
        <p:nvSpPr>
          <p:cNvPr id="3" name="Content Placeholder 2"/>
          <p:cNvSpPr>
            <a:spLocks noGrp="1"/>
          </p:cNvSpPr>
          <p:nvPr>
            <p:ph idx="1"/>
          </p:nvPr>
        </p:nvSpPr>
        <p:spPr>
          <a:xfrm>
            <a:off x="677334" y="1828801"/>
            <a:ext cx="8596668" cy="4212562"/>
          </a:xfrm>
        </p:spPr>
        <p:txBody>
          <a:bodyPr/>
          <a:lstStyle/>
          <a:p>
            <a:r>
              <a:rPr lang="en-GB" dirty="0"/>
              <a:t>In Upper KS2 (Y5/6) - </a:t>
            </a:r>
            <a:r>
              <a:rPr lang="en-US" dirty="0"/>
              <a:t>Pupils should be taught to describe the differences in the life cycles of a mammal, an amphibian, an insect and a bird and describe the life process of reproduction in some plants and animals. Pupils should find out about different types of reproduction, including sexual and asexual reproduction in plants, and sexual reproduction in animals. They might observe changes in an animal over a period of time (for example, by hatching and rearing chicks), comparing how different animals reproduce and grow.</a:t>
            </a:r>
          </a:p>
          <a:p>
            <a:r>
              <a:rPr lang="en-US" dirty="0"/>
              <a:t>Pupils should be taught to describe the changes as humans develop to old age. Pupils should draw a timeline to indicate stages in the growth and development of humans. They should learn about the changes experienced in puberty. Pupils could work scientifically by researching the gestation periods of other animals and comparing them with humans; by finding out and recording the length and mass of a baby as it grows.</a:t>
            </a:r>
            <a:endParaRPr lang="en-GB" dirty="0"/>
          </a:p>
        </p:txBody>
      </p:sp>
    </p:spTree>
    <p:extLst>
      <p:ext uri="{BB962C8B-B14F-4D97-AF65-F5344CB8AC3E}">
        <p14:creationId xmlns:p14="http://schemas.microsoft.com/office/powerpoint/2010/main" val="1402331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Consultation</a:t>
            </a:r>
          </a:p>
        </p:txBody>
      </p:sp>
      <p:sp>
        <p:nvSpPr>
          <p:cNvPr id="3" name="Content Placeholder 2"/>
          <p:cNvSpPr>
            <a:spLocks noGrp="1"/>
          </p:cNvSpPr>
          <p:nvPr>
            <p:ph idx="1"/>
          </p:nvPr>
        </p:nvSpPr>
        <p:spPr>
          <a:xfrm>
            <a:off x="677334" y="1494693"/>
            <a:ext cx="8596668" cy="4546670"/>
          </a:xfrm>
        </p:spPr>
        <p:txBody>
          <a:bodyPr>
            <a:normAutofit lnSpcReduction="10000"/>
          </a:bodyPr>
          <a:lstStyle/>
          <a:p>
            <a:r>
              <a:rPr lang="en-GB" dirty="0"/>
              <a:t>As a school, we would always want to deliver a curriculum which has the support of the vast majority, if not all, parents.</a:t>
            </a:r>
          </a:p>
          <a:p>
            <a:r>
              <a:rPr lang="en-GB" dirty="0"/>
              <a:t>We believe that children will accept information which is given to them in small chunks over time and at an age appropriate level more easily than information which is only shared when the children are in Y6.</a:t>
            </a:r>
          </a:p>
          <a:p>
            <a:r>
              <a:rPr lang="en-GB" dirty="0"/>
              <a:t>We recognise that children need an increasing level of skill to deal with the modern world and the impact of social networking, advertising and media. Schools and parents have a responsibility to give a positive message which builds children’s resilience to the negative messages they may encounter through television or online media sites. </a:t>
            </a:r>
          </a:p>
          <a:p>
            <a:r>
              <a:rPr lang="en-GB" dirty="0"/>
              <a:t>We would want all pupils to grow with the knowledge of natural changes before they happen, and pupils can encounter puberty at a relatively young age.  For example, while the average age for a girl to begin menstruation in the UK is 12, many begin in Y6 and some in Y5.  Less commonly, girls can begin their periods from 8 </a:t>
            </a:r>
            <a:r>
              <a:rPr lang="en-GB" dirty="0" err="1"/>
              <a:t>yrs</a:t>
            </a:r>
            <a:r>
              <a:rPr lang="en-GB" dirty="0"/>
              <a:t> old.</a:t>
            </a:r>
          </a:p>
        </p:txBody>
      </p:sp>
    </p:spTree>
    <p:extLst>
      <p:ext uri="{BB962C8B-B14F-4D97-AF65-F5344CB8AC3E}">
        <p14:creationId xmlns:p14="http://schemas.microsoft.com/office/powerpoint/2010/main" val="20148082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64B47-28B1-44F9-B7D1-063216480396}"/>
              </a:ext>
            </a:extLst>
          </p:cNvPr>
          <p:cNvSpPr>
            <a:spLocks noGrp="1"/>
          </p:cNvSpPr>
          <p:nvPr>
            <p:ph type="title"/>
          </p:nvPr>
        </p:nvSpPr>
        <p:spPr>
          <a:xfrm>
            <a:off x="677334" y="609600"/>
            <a:ext cx="8596668" cy="834887"/>
          </a:xfrm>
        </p:spPr>
        <p:txBody>
          <a:bodyPr>
            <a:normAutofit fontScale="90000"/>
          </a:bodyPr>
          <a:lstStyle/>
          <a:p>
            <a:r>
              <a:rPr lang="en-GB" dirty="0">
                <a:latin typeface="CIDFont+F6"/>
              </a:rPr>
              <a:t>Ofsted review of existing RSE nationally</a:t>
            </a:r>
            <a:br>
              <a:rPr lang="en-GB" dirty="0">
                <a:latin typeface="CIDFont+F6"/>
              </a:rPr>
            </a:br>
            <a:endParaRPr lang="en-GB" dirty="0"/>
          </a:p>
        </p:txBody>
      </p:sp>
      <p:sp>
        <p:nvSpPr>
          <p:cNvPr id="4" name="Rectangle 3">
            <a:extLst>
              <a:ext uri="{FF2B5EF4-FFF2-40B4-BE49-F238E27FC236}">
                <a16:creationId xmlns:a16="http://schemas.microsoft.com/office/drawing/2014/main" id="{921ACF08-EF4C-46E4-9A27-761CB54E855C}"/>
              </a:ext>
            </a:extLst>
          </p:cNvPr>
          <p:cNvSpPr/>
          <p:nvPr/>
        </p:nvSpPr>
        <p:spPr>
          <a:xfrm>
            <a:off x="677333" y="1444487"/>
            <a:ext cx="8122109" cy="2677656"/>
          </a:xfrm>
          <a:prstGeom prst="rect">
            <a:avLst/>
          </a:prstGeom>
        </p:spPr>
        <p:txBody>
          <a:bodyPr wrap="square">
            <a:spAutoFit/>
          </a:bodyPr>
          <a:lstStyle/>
          <a:p>
            <a:r>
              <a:rPr lang="en-GB" dirty="0">
                <a:latin typeface="CIDFont+F3"/>
              </a:rPr>
              <a:t>• </a:t>
            </a:r>
            <a:r>
              <a:rPr lang="en-GB" sz="2800" dirty="0">
                <a:latin typeface="CIDFont+F1"/>
              </a:rPr>
              <a:t>Required improvement in over a third of schools</a:t>
            </a:r>
          </a:p>
          <a:p>
            <a:endParaRPr lang="en-GB" sz="2800" dirty="0">
              <a:latin typeface="CIDFont+F1"/>
            </a:endParaRPr>
          </a:p>
          <a:p>
            <a:r>
              <a:rPr lang="en-GB" sz="2800" dirty="0">
                <a:latin typeface="CIDFont+F3"/>
              </a:rPr>
              <a:t>• </a:t>
            </a:r>
            <a:r>
              <a:rPr lang="en-GB" sz="2800" dirty="0">
                <a:latin typeface="CIDFont+F1"/>
              </a:rPr>
              <a:t>Children were not adequately prepared for puberty</a:t>
            </a:r>
          </a:p>
          <a:p>
            <a:endParaRPr lang="en-GB" sz="2800" dirty="0">
              <a:latin typeface="CIDFont+F1"/>
            </a:endParaRPr>
          </a:p>
          <a:p>
            <a:r>
              <a:rPr lang="en-GB" sz="2800" dirty="0">
                <a:latin typeface="CIDFont+F3"/>
              </a:rPr>
              <a:t>• </a:t>
            </a:r>
            <a:r>
              <a:rPr lang="en-GB" sz="2800" dirty="0">
                <a:latin typeface="CIDFont+F1"/>
              </a:rPr>
              <a:t>In Primary Schools emphasis was largely around friendships and relationships.</a:t>
            </a:r>
            <a:endParaRPr lang="en-GB" sz="2800" dirty="0"/>
          </a:p>
        </p:txBody>
      </p:sp>
    </p:spTree>
    <p:extLst>
      <p:ext uri="{BB962C8B-B14F-4D97-AF65-F5344CB8AC3E}">
        <p14:creationId xmlns:p14="http://schemas.microsoft.com/office/powerpoint/2010/main" val="16679589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200</TotalTime>
  <Words>3195</Words>
  <Application>Microsoft Office PowerPoint</Application>
  <PresentationFormat>Widescreen</PresentationFormat>
  <Paragraphs>222</Paragraphs>
  <Slides>30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Arial</vt:lpstr>
      <vt:lpstr>Calibri</vt:lpstr>
      <vt:lpstr>CIDFont+F1</vt:lpstr>
      <vt:lpstr>CIDFont+F3</vt:lpstr>
      <vt:lpstr>CIDFont+F4</vt:lpstr>
      <vt:lpstr>CIDFont+F5</vt:lpstr>
      <vt:lpstr>CIDFont+F6</vt:lpstr>
      <vt:lpstr>Comic Sans MS</vt:lpstr>
      <vt:lpstr>Trebuchet MS</vt:lpstr>
      <vt:lpstr>Wingdings 3</vt:lpstr>
      <vt:lpstr>XCCW Joined 1a</vt:lpstr>
      <vt:lpstr>Facet</vt:lpstr>
      <vt:lpstr>RSHE Policy  Consultation for Parents Quadring Primary School</vt:lpstr>
      <vt:lpstr>Changes</vt:lpstr>
      <vt:lpstr>PowerPoint Presentation</vt:lpstr>
      <vt:lpstr>What is RSHE?</vt:lpstr>
      <vt:lpstr>What is RSHE?</vt:lpstr>
      <vt:lpstr>PowerPoint Presentation</vt:lpstr>
      <vt:lpstr>PowerPoint Presentation</vt:lpstr>
      <vt:lpstr>PowerPoint Presentation</vt:lpstr>
      <vt:lpstr>PowerPoint Presentation</vt:lpstr>
      <vt:lpstr>What is effective Relationships, Sex and Health Education (RSHE)? </vt:lpstr>
      <vt:lpstr>What does Relationships Education look like across year groups? </vt:lpstr>
      <vt:lpstr>EYFS (Reception) </vt:lpstr>
      <vt:lpstr> Families that care for me</vt:lpstr>
      <vt:lpstr>Respectful Relationship KS1 &amp; KS2</vt:lpstr>
      <vt:lpstr>Caring Friendship</vt:lpstr>
      <vt:lpstr>Online Relationship. KS1 &amp;KS2</vt:lpstr>
      <vt:lpstr>Being Safe KS1&amp;KS2</vt:lpstr>
      <vt:lpstr>Health Education KS1 &amp; KS2</vt:lpstr>
      <vt:lpstr>Relationships, Sex and Health Education – learning objectives </vt:lpstr>
      <vt:lpstr>RSE at Quadring Primary School:  </vt:lpstr>
      <vt:lpstr>Does it work? What’s the evidence? </vt:lpstr>
      <vt:lpstr>Extract from DFE Statutory Guidance</vt:lpstr>
      <vt:lpstr>PowerPoint Presentation</vt:lpstr>
      <vt:lpstr>PowerPoint Presentation</vt:lpstr>
      <vt:lpstr>PowerPoint Presentation</vt:lpstr>
      <vt:lpstr>Parental Right To Withdraw Pupils from RSE</vt:lpstr>
      <vt:lpstr>Science Curriculum</vt:lpstr>
      <vt:lpstr>Science Curriculum</vt:lpstr>
      <vt:lpstr>Purpose of Consultation</vt:lpstr>
      <vt:lpstr>Ofsted review of existing RSE nationally </vt:lpstr>
    </vt:vector>
  </TitlesOfParts>
  <Company>Great Tey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Policy Consultation</dc:title>
  <dc:creator>Lucy Overton</dc:creator>
  <cp:lastModifiedBy>Jeanette Jameson</cp:lastModifiedBy>
  <cp:revision>24</cp:revision>
  <dcterms:created xsi:type="dcterms:W3CDTF">2020-01-11T15:55:12Z</dcterms:created>
  <dcterms:modified xsi:type="dcterms:W3CDTF">2021-03-21T16:54:42Z</dcterms:modified>
</cp:coreProperties>
</file>