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3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995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541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885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26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11/10/2019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918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11/10/2019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154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11/10/2019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827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130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4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967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11/10/2019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926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7293A-00B4-4FB2-9883-80BF0A1D305A}" type="datetimeFigureOut">
              <a:rPr lang="en-GB" smtClean="0"/>
              <a:t>11/10/2019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123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8845" y="2217067"/>
            <a:ext cx="6847268" cy="23876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SassoonPrimaryInfant" pitchFamily="2" charset="0"/>
              </a:rPr>
              <a:t>Curriculum Plan</a:t>
            </a:r>
            <a:br>
              <a:rPr lang="en-GB" dirty="0" smtClean="0">
                <a:latin typeface="SassoonPrimaryInfant" pitchFamily="2" charset="0"/>
              </a:rPr>
            </a:br>
            <a:r>
              <a:rPr lang="en-GB" dirty="0" smtClean="0">
                <a:latin typeface="SassoonPrimaryInfant" pitchFamily="2" charset="0"/>
              </a:rPr>
              <a:t>Orchard Class</a:t>
            </a:r>
            <a:r>
              <a:rPr lang="en-GB" smtClean="0">
                <a:latin typeface="SassoonPrimaryInfant" pitchFamily="2" charset="0"/>
              </a:rPr>
              <a:t/>
            </a:r>
            <a:br>
              <a:rPr lang="en-GB" smtClean="0">
                <a:latin typeface="SassoonPrimaryInfant" pitchFamily="2" charset="0"/>
              </a:rPr>
            </a:br>
            <a:r>
              <a:rPr lang="en-GB" smtClean="0">
                <a:latin typeface="SassoonPrimaryInfant" pitchFamily="2" charset="0"/>
              </a:rPr>
              <a:t>2019/20</a:t>
            </a:r>
            <a:endParaRPr lang="en-GB" dirty="0">
              <a:latin typeface="SassoonPrimaryInfant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812" y="1121772"/>
            <a:ext cx="3092548" cy="4140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34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68710" y="2892828"/>
            <a:ext cx="3614671" cy="125616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4000" dirty="0" smtClean="0">
                <a:latin typeface="SassoonPrimaryInfant" pitchFamily="2" charset="0"/>
              </a:rPr>
              <a:t>Term 1 (6.3weeks)</a:t>
            </a:r>
            <a:br>
              <a:rPr lang="en-GB" sz="4000" dirty="0" smtClean="0">
                <a:latin typeface="SassoonPrimaryInfant" pitchFamily="2" charset="0"/>
              </a:rPr>
            </a:br>
            <a:r>
              <a:rPr lang="en-GB" sz="4000" dirty="0" smtClean="0">
                <a:latin typeface="SassoonPrimaryInfant" pitchFamily="2" charset="0"/>
              </a:rPr>
              <a:t>Traditional Tales</a:t>
            </a:r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4990" y="2887087"/>
            <a:ext cx="1970172" cy="263766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18186" y="1606061"/>
            <a:ext cx="2976388" cy="751129"/>
          </a:xfrm>
          <a:prstGeom prst="rect">
            <a:avLst/>
          </a:prstGeom>
          <a:ln w="38100">
            <a:solidFill>
              <a:srgbClr val="FF6600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000" dirty="0" smtClean="0">
              <a:latin typeface="SassoonPrimaryInfant" pitchFamily="2" charset="0"/>
            </a:endParaRPr>
          </a:p>
          <a:p>
            <a:r>
              <a:rPr lang="en-GB" sz="2000" dirty="0" smtClean="0">
                <a:latin typeface="SassoonPrimaryInfant" pitchFamily="2" charset="0"/>
              </a:rPr>
              <a:t>PSED: Daily routines. School/Class rules.</a:t>
            </a:r>
          </a:p>
          <a:p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009104" y="570853"/>
            <a:ext cx="3490555" cy="79037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Phonics: Letters &amp; Sounds (4 sounds per week)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964225" y="1336140"/>
            <a:ext cx="3614671" cy="1021051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Number: Counting and ordering to 20.</a:t>
            </a:r>
          </a:p>
          <a:p>
            <a:r>
              <a:rPr lang="en-GB" sz="2000" dirty="0" smtClean="0">
                <a:latin typeface="SassoonPrimaryInfant" pitchFamily="2" charset="0"/>
              </a:rPr>
              <a:t>Shape, Space &amp; measure: 2D shape names and properties.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94274" y="5490395"/>
            <a:ext cx="3605969" cy="1011326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Knowledge &amp; Understanding of the World: Materials (strength for building), Animals (farm) &amp; Plants (turnip &amp; beanstalk.)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10" name="Straight Arrow Connector 9"/>
          <p:cNvCxnSpPr>
            <a:endCxn id="7" idx="2"/>
          </p:cNvCxnSpPr>
          <p:nvPr/>
        </p:nvCxnSpPr>
        <p:spPr>
          <a:xfrm flipV="1">
            <a:off x="7083381" y="2357191"/>
            <a:ext cx="2688180" cy="5356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endCxn id="4" idx="2"/>
          </p:cNvCxnSpPr>
          <p:nvPr/>
        </p:nvCxnSpPr>
        <p:spPr>
          <a:xfrm flipH="1" flipV="1">
            <a:off x="2106380" y="2357190"/>
            <a:ext cx="1362332" cy="5356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9" idx="0"/>
          </p:cNvCxnSpPr>
          <p:nvPr/>
        </p:nvCxnSpPr>
        <p:spPr>
          <a:xfrm flipH="1">
            <a:off x="2697259" y="4148988"/>
            <a:ext cx="771451" cy="13414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083381" y="4148988"/>
            <a:ext cx="981996" cy="16390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itle 1"/>
          <p:cNvSpPr txBox="1">
            <a:spLocks/>
          </p:cNvSpPr>
          <p:nvPr/>
        </p:nvSpPr>
        <p:spPr>
          <a:xfrm>
            <a:off x="5926724" y="5788073"/>
            <a:ext cx="3467652" cy="766492"/>
          </a:xfrm>
          <a:prstGeom prst="rect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Physical Development: </a:t>
            </a:r>
          </a:p>
          <a:p>
            <a:r>
              <a:rPr lang="en-GB" sz="2000" dirty="0" smtClean="0">
                <a:latin typeface="SassoonPrimaryInfant" pitchFamily="2" charset="0"/>
              </a:rPr>
              <a:t>Daily routines, Cooking Porridge, Team races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 flipV="1">
            <a:off x="5754382" y="1361227"/>
            <a:ext cx="7147" cy="15258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7499659" y="3208164"/>
            <a:ext cx="1708735" cy="1323439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itchFamily="2" charset="0"/>
              </a:rPr>
              <a:t>Role-play area – 3 Bears Cottage, Giants house &amp; beanstalk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33" name="Straight Arrow Connector 32"/>
          <p:cNvCxnSpPr>
            <a:stCxn id="2" idx="3"/>
            <a:endCxn id="31" idx="1"/>
          </p:cNvCxnSpPr>
          <p:nvPr/>
        </p:nvCxnSpPr>
        <p:spPr>
          <a:xfrm>
            <a:off x="7083381" y="3520908"/>
            <a:ext cx="416278" cy="3489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/>
          <p:cNvSpPr txBox="1">
            <a:spLocks/>
          </p:cNvSpPr>
          <p:nvPr/>
        </p:nvSpPr>
        <p:spPr>
          <a:xfrm>
            <a:off x="361102" y="570853"/>
            <a:ext cx="3490555" cy="79037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Writing opportunities: </a:t>
            </a:r>
            <a:r>
              <a:rPr lang="en-GB" sz="2000" dirty="0" smtClean="0">
                <a:latin typeface="SassoonPrimaryInfant" pitchFamily="2" charset="0"/>
              </a:rPr>
              <a:t>Sorry letters. Jolly Postman </a:t>
            </a:r>
            <a:r>
              <a:rPr lang="en-GB" sz="2000" dirty="0" smtClean="0">
                <a:latin typeface="SassoonPrimaryInfant" pitchFamily="2" charset="0"/>
              </a:rPr>
              <a:t>invitations, sorry letters</a:t>
            </a:r>
            <a:r>
              <a:rPr lang="en-GB" sz="2000" dirty="0" smtClean="0">
                <a:latin typeface="SassoonPrimaryInfant" pitchFamily="2" charset="0"/>
              </a:rPr>
              <a:t>, recipes etc.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H="1" flipV="1">
            <a:off x="3851657" y="1361227"/>
            <a:ext cx="1046940" cy="15258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/>
        </p:nvSpPr>
        <p:spPr>
          <a:xfrm>
            <a:off x="104019" y="140665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Books: Jack and the Beanstalk, Goldilocks, Little Red Riding Hood, The Gingerbread Man, The three little pigs, The Three Billy Goats Gruff.</a:t>
            </a:r>
            <a:endParaRPr lang="en-GB" sz="20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15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18" grpId="0" animBg="1"/>
      <p:bldP spid="31" grpId="0" animBg="1"/>
      <p:bldP spid="20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68710" y="2892827"/>
            <a:ext cx="3614671" cy="1644827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sz="4000" dirty="0" smtClean="0">
                <a:latin typeface="SassoonPrimaryInfant" pitchFamily="2" charset="0"/>
              </a:rPr>
              <a:t>Term 2 (8weeks)</a:t>
            </a:r>
            <a:br>
              <a:rPr lang="en-GB" sz="4000" dirty="0" smtClean="0">
                <a:latin typeface="SassoonPrimaryInfant" pitchFamily="2" charset="0"/>
              </a:rPr>
            </a:br>
            <a:r>
              <a:rPr lang="en-GB" sz="4000" dirty="0" smtClean="0">
                <a:latin typeface="SassoonPrimaryInfant" pitchFamily="2" charset="0"/>
              </a:rPr>
              <a:t>All About Me &amp; Celebrations</a:t>
            </a:r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4990" y="2887087"/>
            <a:ext cx="1970172" cy="263766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370352" y="2019682"/>
            <a:ext cx="2976388" cy="979152"/>
          </a:xfrm>
          <a:prstGeom prst="rect">
            <a:avLst/>
          </a:prstGeom>
          <a:ln w="38100">
            <a:solidFill>
              <a:srgbClr val="FF66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PSED: Discuss own experiences – family celebrations</a:t>
            </a:r>
          </a:p>
          <a:p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7083381" y="2357192"/>
            <a:ext cx="2688180" cy="5356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2106378" y="3005869"/>
            <a:ext cx="1362332" cy="5356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532268" y="4148988"/>
            <a:ext cx="936442" cy="16505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083381" y="4148988"/>
            <a:ext cx="981996" cy="16390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 txBox="1">
            <a:spLocks/>
          </p:cNvSpPr>
          <p:nvPr/>
        </p:nvSpPr>
        <p:spPr>
          <a:xfrm>
            <a:off x="1168362" y="5799556"/>
            <a:ext cx="3467652" cy="766492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Knowledge &amp; Understanding of the World: How do we grow?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5926724" y="5788073"/>
            <a:ext cx="3467652" cy="766492"/>
          </a:xfrm>
          <a:prstGeom prst="rect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Physical Development: How do we keep healthy? Gymnastics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 flipH="1" flipV="1">
            <a:off x="5745345" y="1399922"/>
            <a:ext cx="9037" cy="14871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7499659" y="3208164"/>
            <a:ext cx="1708735" cy="707886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itchFamily="2" charset="0"/>
              </a:rPr>
              <a:t>Role-play area - Home corner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33" name="Straight Arrow Connector 32"/>
          <p:cNvCxnSpPr>
            <a:stCxn id="2" idx="3"/>
            <a:endCxn id="31" idx="1"/>
          </p:cNvCxnSpPr>
          <p:nvPr/>
        </p:nvCxnSpPr>
        <p:spPr>
          <a:xfrm flipV="1">
            <a:off x="7083381" y="3562107"/>
            <a:ext cx="416278" cy="153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/>
        </p:nvSpPr>
        <p:spPr>
          <a:xfrm>
            <a:off x="286266" y="583020"/>
            <a:ext cx="3490555" cy="126196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Writing opportunities: Recount holiday writing, Halloween List, Letters to Santa, Invitation letters to Nurseries, Christmas Cards inserts, CVC labelling.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H="1" flipV="1">
            <a:off x="3776821" y="1605508"/>
            <a:ext cx="1051438" cy="12815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itle 1"/>
          <p:cNvSpPr txBox="1">
            <a:spLocks/>
          </p:cNvSpPr>
          <p:nvPr/>
        </p:nvSpPr>
        <p:spPr>
          <a:xfrm>
            <a:off x="8065377" y="1254369"/>
            <a:ext cx="3616585" cy="1090546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Number: One more and one less than. </a:t>
            </a:r>
          </a:p>
          <a:p>
            <a:r>
              <a:rPr lang="en-GB" sz="2000" dirty="0" smtClean="0">
                <a:latin typeface="SassoonPrimaryInfant" pitchFamily="2" charset="0"/>
              </a:rPr>
              <a:t>Shape, Space &amp; Measure: Pattern &amp; Time, months of the year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4054085" y="645232"/>
            <a:ext cx="3606465" cy="738858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Phonics: Letters &amp; Sounds (4 sounds per week) CVC words.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26" name="Title 1"/>
          <p:cNvSpPr txBox="1">
            <a:spLocks/>
          </p:cNvSpPr>
          <p:nvPr/>
        </p:nvSpPr>
        <p:spPr>
          <a:xfrm>
            <a:off x="3484148" y="4819842"/>
            <a:ext cx="3739166" cy="874124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Knowledge &amp; understanding of the world: Halloween, Christmas &amp; traditions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8" name="Straight Arrow Connector 27"/>
          <p:cNvCxnSpPr>
            <a:stCxn id="2" idx="2"/>
            <a:endCxn id="26" idx="0"/>
          </p:cNvCxnSpPr>
          <p:nvPr/>
        </p:nvCxnSpPr>
        <p:spPr>
          <a:xfrm>
            <a:off x="5276046" y="4537654"/>
            <a:ext cx="77685" cy="2821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itle 1"/>
          <p:cNvSpPr txBox="1">
            <a:spLocks/>
          </p:cNvSpPr>
          <p:nvPr/>
        </p:nvSpPr>
        <p:spPr>
          <a:xfrm>
            <a:off x="7717517" y="4103484"/>
            <a:ext cx="1676859" cy="984332"/>
          </a:xfrm>
          <a:prstGeom prst="rect">
            <a:avLst/>
          </a:prstGeom>
          <a:ln w="38100">
            <a:solidFill>
              <a:srgbClr val="FF33CC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Creative Development: Christmas &amp; Calendars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7083381" y="3978559"/>
            <a:ext cx="634136" cy="2914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itle 1"/>
          <p:cNvSpPr txBox="1">
            <a:spLocks/>
          </p:cNvSpPr>
          <p:nvPr/>
        </p:nvSpPr>
        <p:spPr>
          <a:xfrm>
            <a:off x="261871" y="3647097"/>
            <a:ext cx="1747234" cy="471439"/>
          </a:xfrm>
          <a:prstGeom prst="rect">
            <a:avLst/>
          </a:prstGeom>
          <a:ln w="38100">
            <a:solidFill>
              <a:srgbClr val="FF33CC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Nativity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35" name="Straight Arrow Connector 34"/>
          <p:cNvCxnSpPr>
            <a:endCxn id="34" idx="3"/>
          </p:cNvCxnSpPr>
          <p:nvPr/>
        </p:nvCxnSpPr>
        <p:spPr>
          <a:xfrm flipH="1">
            <a:off x="2009105" y="3873837"/>
            <a:ext cx="1459605" cy="89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itle 1"/>
          <p:cNvSpPr txBox="1">
            <a:spLocks/>
          </p:cNvSpPr>
          <p:nvPr/>
        </p:nvSpPr>
        <p:spPr>
          <a:xfrm>
            <a:off x="104019" y="140665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Books: </a:t>
            </a:r>
            <a:r>
              <a:rPr lang="en-GB" sz="2000" dirty="0" err="1" smtClean="0">
                <a:latin typeface="SassoonPrimaryInfant" pitchFamily="2" charset="0"/>
              </a:rPr>
              <a:t>Funnybones</a:t>
            </a:r>
            <a:r>
              <a:rPr lang="en-GB" sz="2000" dirty="0" smtClean="0">
                <a:latin typeface="SassoonPrimaryInfant" pitchFamily="2" charset="0"/>
              </a:rPr>
              <a:t>, Winnie the Witch, Boys and Girls, Religion Beliefs, The Snowman and </a:t>
            </a:r>
            <a:r>
              <a:rPr lang="en-GB" sz="2000" dirty="0" err="1" smtClean="0">
                <a:latin typeface="SassoonPrimaryInfant" pitchFamily="2" charset="0"/>
              </a:rPr>
              <a:t>Snowdog</a:t>
            </a:r>
            <a:r>
              <a:rPr lang="en-GB" sz="2000" dirty="0" smtClean="0">
                <a:latin typeface="SassoonPrimaryInfant" pitchFamily="2" charset="0"/>
              </a:rPr>
              <a:t>.</a:t>
            </a:r>
            <a:endParaRPr lang="en-GB" sz="20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695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 animBg="1"/>
      <p:bldP spid="18" grpId="0" animBg="1"/>
      <p:bldP spid="31" grpId="0" animBg="1"/>
      <p:bldP spid="19" grpId="0" animBg="1"/>
      <p:bldP spid="22" grpId="0" animBg="1"/>
      <p:bldP spid="23" grpId="0" animBg="1"/>
      <p:bldP spid="26" grpId="0" animBg="1"/>
      <p:bldP spid="29" grpId="0" animBg="1"/>
      <p:bldP spid="34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68710" y="2892828"/>
            <a:ext cx="3614671" cy="125616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4000" dirty="0" smtClean="0">
                <a:latin typeface="SassoonPrimaryInfant" pitchFamily="2" charset="0"/>
              </a:rPr>
              <a:t>Term 3 (6weeks)</a:t>
            </a:r>
            <a:br>
              <a:rPr lang="en-GB" sz="4000" dirty="0" smtClean="0">
                <a:latin typeface="SassoonPrimaryInfant" pitchFamily="2" charset="0"/>
              </a:rPr>
            </a:br>
            <a:r>
              <a:rPr lang="en-GB" sz="4000" dirty="0" smtClean="0">
                <a:latin typeface="SassoonPrimaryInfant" pitchFamily="2" charset="0"/>
              </a:rPr>
              <a:t>Outer Space</a:t>
            </a:r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4903" y="2446908"/>
            <a:ext cx="1970172" cy="263766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553792" y="1105684"/>
            <a:ext cx="3526665" cy="895303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Number: Single digit addition &amp; subtraction.</a:t>
            </a:r>
          </a:p>
          <a:p>
            <a:r>
              <a:rPr lang="en-GB" sz="2000" dirty="0" smtClean="0">
                <a:latin typeface="SassoonPrimaryInfant" pitchFamily="2" charset="0"/>
              </a:rPr>
              <a:t>Shape, Space &amp; Measures: Weight.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814025" y="547208"/>
            <a:ext cx="3614671" cy="111424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CVC words, blending and segmenting in reading and writing.</a:t>
            </a:r>
          </a:p>
          <a:p>
            <a:r>
              <a:rPr lang="en-GB" sz="2000" dirty="0" smtClean="0">
                <a:latin typeface="SassoonPrimaryInfant" pitchFamily="2" charset="0"/>
              </a:rPr>
              <a:t>Introduction to Non-fiction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11240" y="5040828"/>
            <a:ext cx="3603938" cy="677392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KUW: Travelling into Space (vehicles &amp; History)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956956" y="5932668"/>
            <a:ext cx="4542703" cy="677392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PSED: Life on the moon/ as an astronaut. Astronauts food. What could you not live without?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7083381" y="1711023"/>
            <a:ext cx="615083" cy="11818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2715065" y="2000988"/>
            <a:ext cx="753645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743200" y="4148988"/>
            <a:ext cx="725510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083381" y="4148988"/>
            <a:ext cx="724188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5776175" y="5040828"/>
            <a:ext cx="3603938" cy="458451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KUW: Planets &amp; Outer space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3051466" y="554670"/>
            <a:ext cx="3614671" cy="48420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Planetarium visit in school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11" name="Straight Arrow Connector 10"/>
          <p:cNvCxnSpPr>
            <a:stCxn id="2" idx="0"/>
          </p:cNvCxnSpPr>
          <p:nvPr/>
        </p:nvCxnSpPr>
        <p:spPr>
          <a:xfrm flipH="1" flipV="1">
            <a:off x="5276045" y="1038879"/>
            <a:ext cx="1" cy="1853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2" idx="2"/>
            <a:endCxn id="9" idx="0"/>
          </p:cNvCxnSpPr>
          <p:nvPr/>
        </p:nvCxnSpPr>
        <p:spPr>
          <a:xfrm flipH="1">
            <a:off x="5228308" y="4148988"/>
            <a:ext cx="47738" cy="17836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499659" y="3208164"/>
            <a:ext cx="1708735" cy="707886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itchFamily="2" charset="0"/>
              </a:rPr>
              <a:t>Role-play area - Rocket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1" name="Straight Arrow Connector 20"/>
          <p:cNvCxnSpPr>
            <a:endCxn id="20" idx="1"/>
          </p:cNvCxnSpPr>
          <p:nvPr/>
        </p:nvCxnSpPr>
        <p:spPr>
          <a:xfrm>
            <a:off x="7083381" y="3520908"/>
            <a:ext cx="416278" cy="411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/>
        </p:nvSpPr>
        <p:spPr>
          <a:xfrm>
            <a:off x="246140" y="3562107"/>
            <a:ext cx="2468925" cy="586879"/>
          </a:xfrm>
          <a:prstGeom prst="rect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Physical Development: Dance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2" name="Straight Arrow Connector 21"/>
          <p:cNvCxnSpPr>
            <a:endCxn id="19" idx="3"/>
          </p:cNvCxnSpPr>
          <p:nvPr/>
        </p:nvCxnSpPr>
        <p:spPr>
          <a:xfrm flipH="1">
            <a:off x="2715065" y="3806430"/>
            <a:ext cx="767713" cy="491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7807568" y="4099418"/>
            <a:ext cx="2203940" cy="708472"/>
          </a:xfrm>
          <a:prstGeom prst="rect">
            <a:avLst/>
          </a:prstGeom>
          <a:ln w="38100">
            <a:solidFill>
              <a:srgbClr val="FF33CC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CD: Design your own alien. Craft modelling.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4" name="Straight Arrow Connector 23"/>
          <p:cNvCxnSpPr>
            <a:endCxn id="23" idx="1"/>
          </p:cNvCxnSpPr>
          <p:nvPr/>
        </p:nvCxnSpPr>
        <p:spPr>
          <a:xfrm>
            <a:off x="7110032" y="3924421"/>
            <a:ext cx="697536" cy="5292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itle 1"/>
          <p:cNvSpPr txBox="1">
            <a:spLocks/>
          </p:cNvSpPr>
          <p:nvPr/>
        </p:nvSpPr>
        <p:spPr>
          <a:xfrm>
            <a:off x="104019" y="140665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Books: </a:t>
            </a:r>
            <a:r>
              <a:rPr lang="en-GB" sz="2000" dirty="0" err="1" smtClean="0">
                <a:latin typeface="SassoonPrimaryInfant" pitchFamily="2" charset="0"/>
              </a:rPr>
              <a:t>Handa’s</a:t>
            </a:r>
            <a:r>
              <a:rPr lang="en-GB" sz="2000" dirty="0" smtClean="0">
                <a:latin typeface="SassoonPrimaryInfant" pitchFamily="2" charset="0"/>
              </a:rPr>
              <a:t> Surprise (Maths), Back to Earth with a bump, Whatever Next, Non-fiction space books.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26" name="Title 1"/>
          <p:cNvSpPr txBox="1">
            <a:spLocks/>
          </p:cNvSpPr>
          <p:nvPr/>
        </p:nvSpPr>
        <p:spPr>
          <a:xfrm>
            <a:off x="8094520" y="1777922"/>
            <a:ext cx="3490555" cy="79037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Writing opportunities: Thank you letter to Santa, What would I take to the moon list, Alien descriptions.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7" name="Straight Arrow Connector 26"/>
          <p:cNvCxnSpPr>
            <a:endCxn id="26" idx="1"/>
          </p:cNvCxnSpPr>
          <p:nvPr/>
        </p:nvCxnSpPr>
        <p:spPr>
          <a:xfrm flipV="1">
            <a:off x="7112970" y="2173109"/>
            <a:ext cx="981550" cy="10333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833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13" grpId="0" animBg="1"/>
      <p:bldP spid="15" grpId="0" animBg="1"/>
      <p:bldP spid="20" grpId="0" animBg="1"/>
      <p:bldP spid="19" grpId="0" animBg="1"/>
      <p:bldP spid="23" grpId="0" animBg="1"/>
      <p:bldP spid="25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68710" y="2892828"/>
            <a:ext cx="3614671" cy="1170635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sz="4000" dirty="0" smtClean="0">
                <a:latin typeface="SassoonPrimaryInfant" pitchFamily="2" charset="0"/>
              </a:rPr>
              <a:t>Term 4 (5.4weeks)</a:t>
            </a:r>
            <a:br>
              <a:rPr lang="en-GB" sz="4000" dirty="0" smtClean="0">
                <a:latin typeface="SassoonPrimaryInfant" pitchFamily="2" charset="0"/>
              </a:rPr>
            </a:br>
            <a:r>
              <a:rPr lang="en-GB" sz="4000" dirty="0" smtClean="0">
                <a:latin typeface="SassoonPrimaryInfant" pitchFamily="2" charset="0"/>
              </a:rPr>
              <a:t>Seasons</a:t>
            </a:r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7207" y="2347451"/>
            <a:ext cx="1970172" cy="2637668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311240" y="5040829"/>
            <a:ext cx="2651198" cy="523240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KUW: Mini-beasts &amp; habitats.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10" name="Straight Arrow Connector 9"/>
          <p:cNvCxnSpPr>
            <a:endCxn id="15" idx="2"/>
          </p:cNvCxnSpPr>
          <p:nvPr/>
        </p:nvCxnSpPr>
        <p:spPr>
          <a:xfrm flipV="1">
            <a:off x="5612205" y="1488446"/>
            <a:ext cx="522088" cy="14043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2715065" y="2000988"/>
            <a:ext cx="753645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743200" y="4063463"/>
            <a:ext cx="725510" cy="9773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083381" y="4063463"/>
            <a:ext cx="724188" cy="9773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311239" y="1220565"/>
            <a:ext cx="3614671" cy="780422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Number: 3D shape, Fractions, Capacity &amp; Length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4326957" y="665986"/>
            <a:ext cx="3614671" cy="822460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Reading and writing high </a:t>
            </a:r>
            <a:r>
              <a:rPr lang="en-GB" sz="2000" dirty="0">
                <a:latin typeface="SassoonPrimaryInfant" pitchFamily="2" charset="0"/>
              </a:rPr>
              <a:t>f</a:t>
            </a:r>
            <a:r>
              <a:rPr lang="en-GB" sz="2000" dirty="0" smtClean="0">
                <a:latin typeface="SassoonPrimaryInfant" pitchFamily="2" charset="0"/>
              </a:rPr>
              <a:t>requency words.</a:t>
            </a:r>
          </a:p>
          <a:p>
            <a:r>
              <a:rPr lang="en-GB" sz="2000" dirty="0" smtClean="0">
                <a:latin typeface="SassoonPrimaryInfant" pitchFamily="2" charset="0"/>
              </a:rPr>
              <a:t>Creative writing – labels, lists and captions.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3215721" y="5906776"/>
            <a:ext cx="3614671" cy="743641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Physical Development: Ball skills – Rolling, catching, </a:t>
            </a:r>
            <a:r>
              <a:rPr lang="en-GB" sz="2000" dirty="0">
                <a:latin typeface="SassoonPrimaryInfant" pitchFamily="2" charset="0"/>
              </a:rPr>
              <a:t>Tennis. Healthy eating choices</a:t>
            </a:r>
            <a:r>
              <a:rPr lang="en-GB" sz="2000" dirty="0" smtClean="0">
                <a:latin typeface="SassoonPrimaryInfant" pitchFamily="2" charset="0"/>
              </a:rPr>
              <a:t>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11" name="Straight Arrow Connector 10"/>
          <p:cNvCxnSpPr>
            <a:endCxn id="17" idx="0"/>
          </p:cNvCxnSpPr>
          <p:nvPr/>
        </p:nvCxnSpPr>
        <p:spPr>
          <a:xfrm>
            <a:off x="5022761" y="4063463"/>
            <a:ext cx="296" cy="18433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492590" y="2758367"/>
            <a:ext cx="1708735" cy="400110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itchFamily="2" charset="0"/>
              </a:rPr>
              <a:t>Role-play area – 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2" name="Straight Arrow Connector 21"/>
          <p:cNvCxnSpPr>
            <a:endCxn id="21" idx="1"/>
          </p:cNvCxnSpPr>
          <p:nvPr/>
        </p:nvCxnSpPr>
        <p:spPr>
          <a:xfrm flipV="1">
            <a:off x="7076312" y="2958422"/>
            <a:ext cx="416278" cy="1126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744426" y="3444001"/>
            <a:ext cx="1708735" cy="1323439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itchFamily="2" charset="0"/>
              </a:rPr>
              <a:t>Creative Development – Tree over seasons. Food printing. 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5900671" y="5040828"/>
            <a:ext cx="4542703" cy="677392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PSED: How do plants &amp; trees help us to grow? How does the affect on plants affect us? 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194009" y="3150011"/>
            <a:ext cx="2549192" cy="780423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KUW: Plants &amp; trees. Naming plants, labelling parts, understanding how they grow.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3" name="Straight Arrow Connector 22"/>
          <p:cNvCxnSpPr>
            <a:endCxn id="20" idx="3"/>
          </p:cNvCxnSpPr>
          <p:nvPr/>
        </p:nvCxnSpPr>
        <p:spPr>
          <a:xfrm flipH="1">
            <a:off x="2743201" y="3462091"/>
            <a:ext cx="714892" cy="781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7083381" y="3835869"/>
            <a:ext cx="661045" cy="1402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itle 1"/>
          <p:cNvSpPr txBox="1">
            <a:spLocks/>
          </p:cNvSpPr>
          <p:nvPr/>
        </p:nvSpPr>
        <p:spPr>
          <a:xfrm>
            <a:off x="104019" y="140665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Books: Seasons, Seasons Poems, A Year in the life of a tree, Watch me Grow (Book series)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27" name="Title 1"/>
          <p:cNvSpPr txBox="1">
            <a:spLocks/>
          </p:cNvSpPr>
          <p:nvPr/>
        </p:nvSpPr>
        <p:spPr>
          <a:xfrm>
            <a:off x="8189819" y="1023346"/>
            <a:ext cx="3490555" cy="79037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Writing opportunities: Holiday recount, Labels, lists and captions – Plants.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 flipV="1">
            <a:off x="6630771" y="1823257"/>
            <a:ext cx="1596739" cy="10694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9391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15" grpId="0" animBg="1"/>
      <p:bldP spid="17" grpId="0" animBg="1"/>
      <p:bldP spid="21" grpId="0" animBg="1"/>
      <p:bldP spid="18" grpId="0" animBg="1"/>
      <p:bldP spid="19" grpId="0" animBg="1"/>
      <p:bldP spid="20" grpId="0" animBg="1"/>
      <p:bldP spid="25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68710" y="2892828"/>
            <a:ext cx="3614671" cy="125616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4000" dirty="0" smtClean="0">
                <a:latin typeface="SassoonPrimaryInfant" pitchFamily="2" charset="0"/>
              </a:rPr>
              <a:t>Term 5 (5weeks)</a:t>
            </a:r>
            <a:br>
              <a:rPr lang="en-GB" sz="4000" dirty="0" smtClean="0">
                <a:latin typeface="SassoonPrimaryInfant" pitchFamily="2" charset="0"/>
              </a:rPr>
            </a:br>
            <a:r>
              <a:rPr lang="en-GB" sz="4000" dirty="0" smtClean="0">
                <a:latin typeface="SassoonPrimaryInfant" pitchFamily="2" charset="0"/>
              </a:rPr>
              <a:t>Beatrix potter</a:t>
            </a:r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2996" y="2403160"/>
            <a:ext cx="1970172" cy="2637668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5853215" y="5040828"/>
            <a:ext cx="3739781" cy="628080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KUW: Food chains and animal features.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6758611" y="1418254"/>
            <a:ext cx="1027049" cy="14745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2715065" y="2000988"/>
            <a:ext cx="753645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743200" y="4148988"/>
            <a:ext cx="725510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083381" y="4148988"/>
            <a:ext cx="724188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986307" y="5040828"/>
            <a:ext cx="3614671" cy="488568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KUW: Woodland animals &amp; their habitats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987461" y="653912"/>
            <a:ext cx="3749074" cy="711729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Story language, settings and events.</a:t>
            </a:r>
          </a:p>
          <a:p>
            <a:r>
              <a:rPr lang="en-GB" sz="2000" dirty="0" smtClean="0">
                <a:latin typeface="SassoonPrimaryInfant" pitchFamily="2" charset="0"/>
              </a:rPr>
              <a:t>Character descriptions.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618187" y="1081825"/>
            <a:ext cx="3748826" cy="919163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Numbers: Addition &amp; Subtraction.</a:t>
            </a:r>
          </a:p>
          <a:p>
            <a:r>
              <a:rPr lang="en-GB" sz="2000" dirty="0" smtClean="0">
                <a:latin typeface="SassoonPrimaryInfant" pitchFamily="2" charset="0"/>
              </a:rPr>
              <a:t>S,S &amp; M: Direction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3743268" y="618351"/>
            <a:ext cx="3065553" cy="364320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Local area walk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11" name="Straight Arrow Connector 10"/>
          <p:cNvCxnSpPr>
            <a:stCxn id="2" idx="0"/>
            <a:endCxn id="18" idx="2"/>
          </p:cNvCxnSpPr>
          <p:nvPr/>
        </p:nvCxnSpPr>
        <p:spPr>
          <a:xfrm flipH="1" flipV="1">
            <a:off x="5276045" y="982671"/>
            <a:ext cx="1" cy="19101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499659" y="3208164"/>
            <a:ext cx="1708735" cy="1323439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itchFamily="2" charset="0"/>
              </a:rPr>
              <a:t>Role-play area – Forrest/Mr McGregor's garden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1" name="Straight Arrow Connector 20"/>
          <p:cNvCxnSpPr>
            <a:endCxn id="20" idx="1"/>
          </p:cNvCxnSpPr>
          <p:nvPr/>
        </p:nvCxnSpPr>
        <p:spPr>
          <a:xfrm>
            <a:off x="7083381" y="3520908"/>
            <a:ext cx="416278" cy="2460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/>
        </p:nvSpPr>
        <p:spPr>
          <a:xfrm>
            <a:off x="3215721" y="5906777"/>
            <a:ext cx="3614671" cy="653972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Physical Development: Swimming &amp; Sports Day Practice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2" name="Straight Arrow Connector 21"/>
          <p:cNvCxnSpPr>
            <a:endCxn id="19" idx="0"/>
          </p:cNvCxnSpPr>
          <p:nvPr/>
        </p:nvCxnSpPr>
        <p:spPr>
          <a:xfrm>
            <a:off x="5022761" y="4063463"/>
            <a:ext cx="296" cy="18433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231137" y="3257148"/>
            <a:ext cx="1925910" cy="677392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PSED: Class assembly – confidence.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4" name="Straight Arrow Connector 23"/>
          <p:cNvCxnSpPr>
            <a:endCxn id="23" idx="3"/>
          </p:cNvCxnSpPr>
          <p:nvPr/>
        </p:nvCxnSpPr>
        <p:spPr>
          <a:xfrm flipH="1" flipV="1">
            <a:off x="2157047" y="3595844"/>
            <a:ext cx="1311664" cy="582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itle 1"/>
          <p:cNvSpPr txBox="1">
            <a:spLocks/>
          </p:cNvSpPr>
          <p:nvPr/>
        </p:nvSpPr>
        <p:spPr>
          <a:xfrm>
            <a:off x="104019" y="140665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Books: The Tale of Peter Rabbit, The Tale of Jeremy Fisher, The tale of Jemima </a:t>
            </a:r>
            <a:r>
              <a:rPr lang="en-GB" sz="2000" dirty="0" err="1" smtClean="0">
                <a:latin typeface="SassoonPrimaryInfant" pitchFamily="2" charset="0"/>
              </a:rPr>
              <a:t>Puddleduck</a:t>
            </a:r>
            <a:r>
              <a:rPr lang="en-GB" sz="2000" dirty="0" smtClean="0">
                <a:latin typeface="SassoonPrimaryInfant" pitchFamily="2" charset="0"/>
              </a:rPr>
              <a:t> &amp; other Beatrix Potter books.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26" name="Title 1"/>
          <p:cNvSpPr txBox="1">
            <a:spLocks/>
          </p:cNvSpPr>
          <p:nvPr/>
        </p:nvSpPr>
        <p:spPr>
          <a:xfrm>
            <a:off x="8461381" y="1562053"/>
            <a:ext cx="3490555" cy="79037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Writing opportunities: Holiday recount, Setting descriptions, character descriptions, Directions for Peter Rabbit (Maths),  Habitat captions.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7" name="Straight Arrow Connector 26"/>
          <p:cNvCxnSpPr>
            <a:endCxn id="26" idx="1"/>
          </p:cNvCxnSpPr>
          <p:nvPr/>
        </p:nvCxnSpPr>
        <p:spPr>
          <a:xfrm flipV="1">
            <a:off x="7089815" y="1957240"/>
            <a:ext cx="1371566" cy="1066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6340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5" grpId="0" animBg="1"/>
      <p:bldP spid="17" grpId="0" animBg="1"/>
      <p:bldP spid="18" grpId="0" animBg="1"/>
      <p:bldP spid="20" grpId="0" animBg="1"/>
      <p:bldP spid="19" grpId="0" animBg="1"/>
      <p:bldP spid="23" grpId="0" animBg="1"/>
      <p:bldP spid="2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68710" y="2892828"/>
            <a:ext cx="3614671" cy="125616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4000" smtClean="0">
                <a:latin typeface="SassoonPrimaryInfant" pitchFamily="2" charset="0"/>
              </a:rPr>
              <a:t>Term 6 (7.2weeks)</a:t>
            </a:r>
            <a:r>
              <a:rPr lang="en-GB" sz="4000" dirty="0" smtClean="0">
                <a:latin typeface="SassoonPrimaryInfant" pitchFamily="2" charset="0"/>
              </a:rPr>
              <a:t/>
            </a:r>
            <a:br>
              <a:rPr lang="en-GB" sz="4000" dirty="0" smtClean="0">
                <a:latin typeface="SassoonPrimaryInfant" pitchFamily="2" charset="0"/>
              </a:rPr>
            </a:br>
            <a:r>
              <a:rPr lang="en-GB" sz="4000" dirty="0" smtClean="0">
                <a:latin typeface="SassoonPrimaryInfant" pitchFamily="2" charset="0"/>
              </a:rPr>
              <a:t>Castles</a:t>
            </a:r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038" y="2446907"/>
            <a:ext cx="1970172" cy="2637668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743268" y="565270"/>
            <a:ext cx="3065553" cy="364320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Tattershall Castle visit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11239" y="5040827"/>
            <a:ext cx="3761689" cy="793303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KUW: Buildings &amp; History </a:t>
            </a:r>
            <a:r>
              <a:rPr lang="en-GB" sz="2000" smtClean="0">
                <a:latin typeface="SassoonPrimaryInfant" pitchFamily="2" charset="0"/>
              </a:rPr>
              <a:t>of Knights/castles - </a:t>
            </a:r>
            <a:r>
              <a:rPr lang="en-GB" sz="2000" dirty="0" smtClean="0">
                <a:latin typeface="SassoonPrimaryInfant" pitchFamily="2" charset="0"/>
              </a:rPr>
              <a:t>George &amp; the dragon.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733245" y="5040828"/>
            <a:ext cx="3614671" cy="125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000" dirty="0">
              <a:latin typeface="SassoonPrimaryInfant" pitchFamily="2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853215" y="5040828"/>
            <a:ext cx="3614671" cy="703149"/>
          </a:xfrm>
          <a:prstGeom prst="rect">
            <a:avLst/>
          </a:prstGeom>
          <a:ln w="38100">
            <a:solidFill>
              <a:srgbClr val="FF33CC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CD: Medieval music. Singing songs and using instruments.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6737930" y="1369269"/>
            <a:ext cx="802650" cy="15235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2715065" y="2000988"/>
            <a:ext cx="753645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743200" y="4148988"/>
            <a:ext cx="725510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083381" y="4148988"/>
            <a:ext cx="724188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437882" y="1017430"/>
            <a:ext cx="3607997" cy="983558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Number</a:t>
            </a:r>
            <a:r>
              <a:rPr lang="en-GB" sz="2000" smtClean="0">
                <a:latin typeface="SassoonPrimaryInfant" pitchFamily="2" charset="0"/>
              </a:rPr>
              <a:t>: Multiplication </a:t>
            </a:r>
            <a:r>
              <a:rPr lang="en-GB" sz="2000" dirty="0" smtClean="0">
                <a:latin typeface="SassoonPrimaryInfant" pitchFamily="2" charset="0"/>
              </a:rPr>
              <a:t>&amp; Division</a:t>
            </a:r>
          </a:p>
          <a:p>
            <a:r>
              <a:rPr lang="en-GB" sz="2000" dirty="0" smtClean="0">
                <a:latin typeface="SassoonPrimaryInfant" pitchFamily="2" charset="0"/>
              </a:rPr>
              <a:t>S, S &amp; M: Money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880809" y="561161"/>
            <a:ext cx="3662315" cy="801397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Non fiction recap.</a:t>
            </a:r>
          </a:p>
          <a:p>
            <a:r>
              <a:rPr lang="en-GB" sz="2000" dirty="0" smtClean="0">
                <a:latin typeface="SassoonPrimaryInfant" pitchFamily="2" charset="0"/>
              </a:rPr>
              <a:t>Independently writing for different purposes.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11" name="Straight Arrow Connector 10"/>
          <p:cNvCxnSpPr>
            <a:stCxn id="2" idx="0"/>
            <a:endCxn id="6" idx="2"/>
          </p:cNvCxnSpPr>
          <p:nvPr/>
        </p:nvCxnSpPr>
        <p:spPr>
          <a:xfrm flipH="1" flipV="1">
            <a:off x="5276045" y="929590"/>
            <a:ext cx="1" cy="19632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 txBox="1">
            <a:spLocks/>
          </p:cNvSpPr>
          <p:nvPr/>
        </p:nvSpPr>
        <p:spPr>
          <a:xfrm>
            <a:off x="3215721" y="5932667"/>
            <a:ext cx="3614671" cy="703149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Physical Development: Jousting &amp; Medieval dancing, Sports day practice &amp; football.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19" name="Straight Arrow Connector 18"/>
          <p:cNvCxnSpPr>
            <a:endCxn id="17" idx="0"/>
          </p:cNvCxnSpPr>
          <p:nvPr/>
        </p:nvCxnSpPr>
        <p:spPr>
          <a:xfrm>
            <a:off x="4997003" y="4148987"/>
            <a:ext cx="26054" cy="17836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499659" y="3208164"/>
            <a:ext cx="1968227" cy="1015663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itchFamily="2" charset="0"/>
              </a:rPr>
              <a:t>Role-play area – Castle/Banquet table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2" name="Straight Arrow Connector 21"/>
          <p:cNvCxnSpPr>
            <a:endCxn id="21" idx="1"/>
          </p:cNvCxnSpPr>
          <p:nvPr/>
        </p:nvCxnSpPr>
        <p:spPr>
          <a:xfrm>
            <a:off x="7083381" y="3520908"/>
            <a:ext cx="416278" cy="633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/>
          <p:cNvSpPr txBox="1">
            <a:spLocks/>
          </p:cNvSpPr>
          <p:nvPr/>
        </p:nvSpPr>
        <p:spPr>
          <a:xfrm>
            <a:off x="231137" y="3364523"/>
            <a:ext cx="1925910" cy="1066799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PSED: Transition. Finding our own resolutions.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3" name="Straight Arrow Connector 22"/>
          <p:cNvCxnSpPr>
            <a:endCxn id="20" idx="3"/>
          </p:cNvCxnSpPr>
          <p:nvPr/>
        </p:nvCxnSpPr>
        <p:spPr>
          <a:xfrm flipH="1">
            <a:off x="2157047" y="3452002"/>
            <a:ext cx="1329100" cy="4459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"/>
          <p:cNvSpPr txBox="1">
            <a:spLocks/>
          </p:cNvSpPr>
          <p:nvPr/>
        </p:nvSpPr>
        <p:spPr>
          <a:xfrm>
            <a:off x="104019" y="140665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Books: George and the dragon, The kiss that missed, Mr Bump and the Knight, Mr Tickle and the dragon.</a:t>
            </a:r>
            <a:endParaRPr lang="en-GB" sz="2000" dirty="0">
              <a:latin typeface="SassoonPrimaryInfant" pitchFamily="2" charset="0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8461381" y="1562053"/>
            <a:ext cx="3490555" cy="79037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SassoonPrimaryInfant" pitchFamily="2" charset="0"/>
              </a:rPr>
              <a:t>Writing opportunities: Holiday recount, Non-chronological reports – Knights and castles, Shopping list (Maths), George and the Dragon Narrative, Letters to new teachers.</a:t>
            </a:r>
            <a:endParaRPr lang="en-GB" sz="2000" dirty="0">
              <a:latin typeface="SassoonPrimaryInfant" pitchFamily="2" charset="0"/>
            </a:endParaRPr>
          </a:p>
        </p:txBody>
      </p:sp>
      <p:cxnSp>
        <p:nvCxnSpPr>
          <p:cNvPr id="26" name="Straight Arrow Connector 25"/>
          <p:cNvCxnSpPr>
            <a:endCxn id="25" idx="1"/>
          </p:cNvCxnSpPr>
          <p:nvPr/>
        </p:nvCxnSpPr>
        <p:spPr>
          <a:xfrm flipV="1">
            <a:off x="7089815" y="1957240"/>
            <a:ext cx="1371566" cy="1066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4993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3" grpId="0" animBg="1"/>
      <p:bldP spid="15" grpId="0" animBg="1"/>
      <p:bldP spid="17" grpId="0" animBg="1"/>
      <p:bldP spid="21" grpId="0" animBg="1"/>
      <p:bldP spid="20" grpId="0" animBg="1"/>
      <p:bldP spid="24" grpId="0" animBg="1"/>
      <p:bldP spid="2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803</Words>
  <Application>Microsoft Office PowerPoint</Application>
  <PresentationFormat>Widescreen</PresentationFormat>
  <Paragraphs>78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SassoonPrimaryInfant</vt:lpstr>
      <vt:lpstr>Office Theme</vt:lpstr>
      <vt:lpstr>Curriculum Plan Orchard Class 2019/20</vt:lpstr>
      <vt:lpstr>Term 1 (6.3weeks) Traditional Tales</vt:lpstr>
      <vt:lpstr>Term 2 (8weeks) All About Me &amp; Celebrations</vt:lpstr>
      <vt:lpstr>Term 3 (6weeks) Outer Space</vt:lpstr>
      <vt:lpstr>Term 4 (5.4weeks) Seasons</vt:lpstr>
      <vt:lpstr>Term 5 (5weeks) Beatrix potter</vt:lpstr>
      <vt:lpstr>Term 6 (7.2weeks) Castles</vt:lpstr>
    </vt:vector>
  </TitlesOfParts>
  <Company>Mouchel Education Cloud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 Plan Orchard Class 2017/18</dc:title>
  <dc:creator>Anneka Luffman</dc:creator>
  <cp:lastModifiedBy>Anneka Luffman</cp:lastModifiedBy>
  <cp:revision>33</cp:revision>
  <dcterms:created xsi:type="dcterms:W3CDTF">2017-05-23T18:53:29Z</dcterms:created>
  <dcterms:modified xsi:type="dcterms:W3CDTF">2019-10-11T13:41:54Z</dcterms:modified>
</cp:coreProperties>
</file>