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54" d="100"/>
          <a:sy n="54" d="100"/>
        </p:scale>
        <p:origin x="91" y="2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9/29/2022</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9/29/2022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9/29/2022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9/29/2022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9/29/2022</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6.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E03B7-9B5B-424E-96FE-E12C4DBAF829}"/>
              </a:ext>
            </a:extLst>
          </p:cNvPr>
          <p:cNvSpPr>
            <a:spLocks noGrp="1"/>
          </p:cNvSpPr>
          <p:nvPr>
            <p:ph type="ctrTitle"/>
          </p:nvPr>
        </p:nvSpPr>
        <p:spPr/>
        <p:txBody>
          <a:bodyPr/>
          <a:lstStyle/>
          <a:p>
            <a:r>
              <a:rPr lang="en-GB" dirty="0"/>
              <a:t>Our solar System </a:t>
            </a:r>
          </a:p>
        </p:txBody>
      </p:sp>
      <p:sp>
        <p:nvSpPr>
          <p:cNvPr id="3" name="Subtitle 2">
            <a:extLst>
              <a:ext uri="{FF2B5EF4-FFF2-40B4-BE49-F238E27FC236}">
                <a16:creationId xmlns:a16="http://schemas.microsoft.com/office/drawing/2014/main" id="{B86BB413-48CE-4790-8533-543ABB17DDE5}"/>
              </a:ext>
            </a:extLst>
          </p:cNvPr>
          <p:cNvSpPr>
            <a:spLocks noGrp="1"/>
          </p:cNvSpPr>
          <p:nvPr>
            <p:ph type="subTitle" idx="1"/>
          </p:nvPr>
        </p:nvSpPr>
        <p:spPr/>
        <p:txBody>
          <a:bodyPr/>
          <a:lstStyle/>
          <a:p>
            <a:r>
              <a:rPr lang="en-GB" dirty="0"/>
              <a:t>By Harriet and uliana</a:t>
            </a:r>
          </a:p>
        </p:txBody>
      </p:sp>
      <p:pic>
        <p:nvPicPr>
          <p:cNvPr id="4" name="Picture 3">
            <a:extLst>
              <a:ext uri="{FF2B5EF4-FFF2-40B4-BE49-F238E27FC236}">
                <a16:creationId xmlns:a16="http://schemas.microsoft.com/office/drawing/2014/main" id="{4658E231-89D4-415F-95E0-228DF40CBE57}"/>
              </a:ext>
            </a:extLst>
          </p:cNvPr>
          <p:cNvPicPr>
            <a:picLocks noChangeAspect="1"/>
          </p:cNvPicPr>
          <p:nvPr/>
        </p:nvPicPr>
        <p:blipFill>
          <a:blip r:embed="rId2"/>
          <a:stretch>
            <a:fillRect/>
          </a:stretch>
        </p:blipFill>
        <p:spPr>
          <a:xfrm>
            <a:off x="0" y="0"/>
            <a:ext cx="4390459" cy="3550754"/>
          </a:xfrm>
          <a:prstGeom prst="rect">
            <a:avLst/>
          </a:prstGeom>
        </p:spPr>
      </p:pic>
      <p:pic>
        <p:nvPicPr>
          <p:cNvPr id="5" name="Picture 4">
            <a:extLst>
              <a:ext uri="{FF2B5EF4-FFF2-40B4-BE49-F238E27FC236}">
                <a16:creationId xmlns:a16="http://schemas.microsoft.com/office/drawing/2014/main" id="{937D460F-8349-442F-B0A6-DFACB9F0F6FC}"/>
              </a:ext>
            </a:extLst>
          </p:cNvPr>
          <p:cNvPicPr>
            <a:picLocks noChangeAspect="1"/>
          </p:cNvPicPr>
          <p:nvPr/>
        </p:nvPicPr>
        <p:blipFill>
          <a:blip r:embed="rId3"/>
          <a:stretch>
            <a:fillRect/>
          </a:stretch>
        </p:blipFill>
        <p:spPr>
          <a:xfrm>
            <a:off x="6900395" y="268770"/>
            <a:ext cx="4390458" cy="3148535"/>
          </a:xfrm>
          <a:prstGeom prst="rect">
            <a:avLst/>
          </a:prstGeom>
        </p:spPr>
      </p:pic>
    </p:spTree>
    <p:extLst>
      <p:ext uri="{BB962C8B-B14F-4D97-AF65-F5344CB8AC3E}">
        <p14:creationId xmlns:p14="http://schemas.microsoft.com/office/powerpoint/2010/main" val="403782509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wipe(down)">
                                      <p:cBhvr>
                                        <p:cTn id="18" dur="580">
                                          <p:stCondLst>
                                            <p:cond delay="0"/>
                                          </p:stCondLst>
                                        </p:cTn>
                                        <p:tgtEl>
                                          <p:spTgt spid="3">
                                            <p:txEl>
                                              <p:pRg st="0" end="0"/>
                                            </p:txEl>
                                          </p:spTgt>
                                        </p:tgtEl>
                                      </p:cBhvr>
                                    </p:animEffect>
                                    <p:anim calcmode="lin" valueType="num">
                                      <p:cBhvr>
                                        <p:cTn id="19"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24" dur="26">
                                          <p:stCondLst>
                                            <p:cond delay="650"/>
                                          </p:stCondLst>
                                        </p:cTn>
                                        <p:tgtEl>
                                          <p:spTgt spid="3">
                                            <p:txEl>
                                              <p:pRg st="0" end="0"/>
                                            </p:txEl>
                                          </p:spTgt>
                                        </p:tgtEl>
                                      </p:cBhvr>
                                      <p:to x="100000" y="60000"/>
                                    </p:animScale>
                                    <p:animScale>
                                      <p:cBhvr>
                                        <p:cTn id="25" dur="166" decel="50000">
                                          <p:stCondLst>
                                            <p:cond delay="676"/>
                                          </p:stCondLst>
                                        </p:cTn>
                                        <p:tgtEl>
                                          <p:spTgt spid="3">
                                            <p:txEl>
                                              <p:pRg st="0" end="0"/>
                                            </p:txEl>
                                          </p:spTgt>
                                        </p:tgtEl>
                                      </p:cBhvr>
                                      <p:to x="100000" y="100000"/>
                                    </p:animScale>
                                    <p:animScale>
                                      <p:cBhvr>
                                        <p:cTn id="26" dur="26">
                                          <p:stCondLst>
                                            <p:cond delay="1312"/>
                                          </p:stCondLst>
                                        </p:cTn>
                                        <p:tgtEl>
                                          <p:spTgt spid="3">
                                            <p:txEl>
                                              <p:pRg st="0" end="0"/>
                                            </p:txEl>
                                          </p:spTgt>
                                        </p:tgtEl>
                                      </p:cBhvr>
                                      <p:to x="100000" y="80000"/>
                                    </p:animScale>
                                    <p:animScale>
                                      <p:cBhvr>
                                        <p:cTn id="27" dur="166" decel="50000">
                                          <p:stCondLst>
                                            <p:cond delay="1338"/>
                                          </p:stCondLst>
                                        </p:cTn>
                                        <p:tgtEl>
                                          <p:spTgt spid="3">
                                            <p:txEl>
                                              <p:pRg st="0" end="0"/>
                                            </p:txEl>
                                          </p:spTgt>
                                        </p:tgtEl>
                                      </p:cBhvr>
                                      <p:to x="100000" y="100000"/>
                                    </p:animScale>
                                    <p:animScale>
                                      <p:cBhvr>
                                        <p:cTn id="28" dur="26">
                                          <p:stCondLst>
                                            <p:cond delay="1642"/>
                                          </p:stCondLst>
                                        </p:cTn>
                                        <p:tgtEl>
                                          <p:spTgt spid="3">
                                            <p:txEl>
                                              <p:pRg st="0" end="0"/>
                                            </p:txEl>
                                          </p:spTgt>
                                        </p:tgtEl>
                                      </p:cBhvr>
                                      <p:to x="100000" y="90000"/>
                                    </p:animScale>
                                    <p:animScale>
                                      <p:cBhvr>
                                        <p:cTn id="29" dur="166" decel="50000">
                                          <p:stCondLst>
                                            <p:cond delay="1668"/>
                                          </p:stCondLst>
                                        </p:cTn>
                                        <p:tgtEl>
                                          <p:spTgt spid="3">
                                            <p:txEl>
                                              <p:pRg st="0" end="0"/>
                                            </p:txEl>
                                          </p:spTgt>
                                        </p:tgtEl>
                                      </p:cBhvr>
                                      <p:to x="100000" y="100000"/>
                                    </p:animScale>
                                    <p:animScale>
                                      <p:cBhvr>
                                        <p:cTn id="30" dur="26">
                                          <p:stCondLst>
                                            <p:cond delay="1808"/>
                                          </p:stCondLst>
                                        </p:cTn>
                                        <p:tgtEl>
                                          <p:spTgt spid="3">
                                            <p:txEl>
                                              <p:pRg st="0" end="0"/>
                                            </p:txEl>
                                          </p:spTgt>
                                        </p:tgtEl>
                                      </p:cBhvr>
                                      <p:to x="100000" y="95000"/>
                                    </p:animScale>
                                    <p:animScale>
                                      <p:cBhvr>
                                        <p:cTn id="31" dur="166" decel="50000">
                                          <p:stCondLst>
                                            <p:cond delay="1834"/>
                                          </p:stCondLst>
                                        </p:cTn>
                                        <p:tgtEl>
                                          <p:spTgt spid="3">
                                            <p:txEl>
                                              <p:pRg st="0" end="0"/>
                                            </p:txEl>
                                          </p:spTgt>
                                        </p:tgtEl>
                                      </p:cBhvr>
                                      <p:to x="100000" y="100000"/>
                                    </p:animScale>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grpId="0" nodeType="click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circle(in)">
                                      <p:cBhvr>
                                        <p:cTn id="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C68B1A-56C1-4BDD-8A2A-81090BDABF64}"/>
              </a:ext>
            </a:extLst>
          </p:cNvPr>
          <p:cNvSpPr txBox="1"/>
          <p:nvPr/>
        </p:nvSpPr>
        <p:spPr>
          <a:xfrm>
            <a:off x="1782096" y="501446"/>
            <a:ext cx="7907593" cy="923330"/>
          </a:xfrm>
          <a:prstGeom prst="rect">
            <a:avLst/>
          </a:prstGeom>
          <a:noFill/>
        </p:spPr>
        <p:txBody>
          <a:bodyPr wrap="square" rtlCol="0">
            <a:spAutoFit/>
          </a:bodyPr>
          <a:lstStyle/>
          <a:p>
            <a:r>
              <a:rPr lang="en-GB" sz="5400" dirty="0">
                <a:latin typeface="Algerian" panose="04020705040A02060702" pitchFamily="82" charset="0"/>
              </a:rPr>
              <a:t>Facts about planets</a:t>
            </a:r>
          </a:p>
        </p:txBody>
      </p:sp>
      <p:sp>
        <p:nvSpPr>
          <p:cNvPr id="3" name="TextBox 2">
            <a:extLst>
              <a:ext uri="{FF2B5EF4-FFF2-40B4-BE49-F238E27FC236}">
                <a16:creationId xmlns:a16="http://schemas.microsoft.com/office/drawing/2014/main" id="{7DC3E21F-44B4-4223-BC8C-AA76839ADDEC}"/>
              </a:ext>
            </a:extLst>
          </p:cNvPr>
          <p:cNvSpPr txBox="1"/>
          <p:nvPr/>
        </p:nvSpPr>
        <p:spPr>
          <a:xfrm>
            <a:off x="1782096" y="2160639"/>
            <a:ext cx="8128819" cy="3539430"/>
          </a:xfrm>
          <a:prstGeom prst="rect">
            <a:avLst/>
          </a:prstGeom>
          <a:noFill/>
        </p:spPr>
        <p:txBody>
          <a:bodyPr wrap="square" rtlCol="0">
            <a:spAutoFit/>
          </a:bodyPr>
          <a:lstStyle/>
          <a:p>
            <a:pPr marL="285750" indent="-285750">
              <a:buFont typeface="Arial" panose="020B0604020202020204" pitchFamily="34" charset="0"/>
              <a:buChar char="•"/>
            </a:pPr>
            <a:r>
              <a:rPr lang="en-GB" sz="2800" dirty="0"/>
              <a:t>Mercury is hot, but not too hot for ice</a:t>
            </a:r>
          </a:p>
          <a:p>
            <a:pPr marL="285750" indent="-285750">
              <a:buFont typeface="Arial" panose="020B0604020202020204" pitchFamily="34" charset="0"/>
              <a:buChar char="•"/>
            </a:pPr>
            <a:r>
              <a:rPr lang="en-GB" sz="2800" dirty="0"/>
              <a:t>Venus doesn't have any moons and we aren't sure why</a:t>
            </a:r>
          </a:p>
          <a:p>
            <a:pPr marL="285750" indent="-285750">
              <a:buFont typeface="Arial" panose="020B0604020202020204" pitchFamily="34" charset="0"/>
              <a:buChar char="•"/>
            </a:pPr>
            <a:r>
              <a:rPr lang="en-GB" sz="2800" dirty="0"/>
              <a:t>Mars had a thicker atmosphere in the past</a:t>
            </a:r>
          </a:p>
          <a:p>
            <a:pPr marL="285750" indent="-285750">
              <a:buFont typeface="Arial" panose="020B0604020202020204" pitchFamily="34" charset="0"/>
              <a:buChar char="•"/>
            </a:pPr>
            <a:r>
              <a:rPr lang="en-GB" sz="2800" dirty="0"/>
              <a:t>Jupiter is a great comet catcher</a:t>
            </a:r>
          </a:p>
          <a:p>
            <a:pPr marL="285750" indent="-285750">
              <a:buFont typeface="Arial" panose="020B0604020202020204" pitchFamily="34" charset="0"/>
              <a:buChar char="•"/>
            </a:pPr>
            <a:r>
              <a:rPr lang="en-GB" sz="2800" dirty="0"/>
              <a:t>No one knows how old Saturn's rings are</a:t>
            </a:r>
          </a:p>
          <a:p>
            <a:pPr marL="285750" indent="-285750">
              <a:buFont typeface="Arial" panose="020B0604020202020204" pitchFamily="34" charset="0"/>
              <a:buChar char="•"/>
            </a:pPr>
            <a:r>
              <a:rPr lang="en-GB" sz="2800" dirty="0"/>
              <a:t>Uranus is more stormy than we thought</a:t>
            </a:r>
          </a:p>
          <a:p>
            <a:pPr marL="285750" indent="-285750">
              <a:buFont typeface="Arial" panose="020B0604020202020204" pitchFamily="34" charset="0"/>
              <a:buChar char="•"/>
            </a:pPr>
            <a:r>
              <a:rPr lang="en-GB" sz="2800" dirty="0"/>
              <a:t>Neptune has supersonic winds</a:t>
            </a:r>
          </a:p>
        </p:txBody>
      </p:sp>
      <p:pic>
        <p:nvPicPr>
          <p:cNvPr id="4" name="Picture 3">
            <a:extLst>
              <a:ext uri="{FF2B5EF4-FFF2-40B4-BE49-F238E27FC236}">
                <a16:creationId xmlns:a16="http://schemas.microsoft.com/office/drawing/2014/main" id="{592580CF-F881-44A4-B96F-FF7EB26D72F8}"/>
              </a:ext>
            </a:extLst>
          </p:cNvPr>
          <p:cNvPicPr>
            <a:picLocks noChangeAspect="1"/>
          </p:cNvPicPr>
          <p:nvPr/>
        </p:nvPicPr>
        <p:blipFill>
          <a:blip r:embed="rId2"/>
          <a:stretch>
            <a:fillRect/>
          </a:stretch>
        </p:blipFill>
        <p:spPr>
          <a:xfrm>
            <a:off x="8546306" y="4161183"/>
            <a:ext cx="3718902" cy="2696817"/>
          </a:xfrm>
          <a:prstGeom prst="rect">
            <a:avLst/>
          </a:prstGeom>
        </p:spPr>
      </p:pic>
      <p:pic>
        <p:nvPicPr>
          <p:cNvPr id="5" name="Picture 4">
            <a:extLst>
              <a:ext uri="{FF2B5EF4-FFF2-40B4-BE49-F238E27FC236}">
                <a16:creationId xmlns:a16="http://schemas.microsoft.com/office/drawing/2014/main" id="{DBDE8FB1-BB21-4790-9DBC-CBA37EE2FB3F}"/>
              </a:ext>
            </a:extLst>
          </p:cNvPr>
          <p:cNvPicPr>
            <a:picLocks noChangeAspect="1"/>
          </p:cNvPicPr>
          <p:nvPr/>
        </p:nvPicPr>
        <p:blipFill>
          <a:blip r:embed="rId3"/>
          <a:stretch>
            <a:fillRect/>
          </a:stretch>
        </p:blipFill>
        <p:spPr>
          <a:xfrm>
            <a:off x="9424987" y="1048836"/>
            <a:ext cx="2400300" cy="1704975"/>
          </a:xfrm>
          <a:prstGeom prst="rect">
            <a:avLst/>
          </a:prstGeom>
        </p:spPr>
      </p:pic>
    </p:spTree>
    <p:extLst>
      <p:ext uri="{BB962C8B-B14F-4D97-AF65-F5344CB8AC3E}">
        <p14:creationId xmlns:p14="http://schemas.microsoft.com/office/powerpoint/2010/main" val="309844337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down)">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3BA6F-E0ED-4C8A-ACD2-EC2F82CF09BB}"/>
              </a:ext>
            </a:extLst>
          </p:cNvPr>
          <p:cNvSpPr>
            <a:spLocks noGrp="1"/>
          </p:cNvSpPr>
          <p:nvPr>
            <p:ph type="title"/>
          </p:nvPr>
        </p:nvSpPr>
        <p:spPr/>
        <p:txBody>
          <a:bodyPr>
            <a:normAutofit/>
          </a:bodyPr>
          <a:lstStyle/>
          <a:p>
            <a:r>
              <a:rPr lang="en-GB" sz="6000" dirty="0">
                <a:latin typeface="Algerian" panose="04020705040A02060702" pitchFamily="82" charset="0"/>
              </a:rPr>
              <a:t>About space</a:t>
            </a:r>
          </a:p>
        </p:txBody>
      </p:sp>
      <p:sp>
        <p:nvSpPr>
          <p:cNvPr id="4" name="TextBox 3">
            <a:extLst>
              <a:ext uri="{FF2B5EF4-FFF2-40B4-BE49-F238E27FC236}">
                <a16:creationId xmlns:a16="http://schemas.microsoft.com/office/drawing/2014/main" id="{A877E1DA-A796-4A4D-A23E-BFEB56200D01}"/>
              </a:ext>
            </a:extLst>
          </p:cNvPr>
          <p:cNvSpPr txBox="1"/>
          <p:nvPr/>
        </p:nvSpPr>
        <p:spPr>
          <a:xfrm>
            <a:off x="754627" y="3033630"/>
            <a:ext cx="8893277" cy="954107"/>
          </a:xfrm>
          <a:prstGeom prst="rect">
            <a:avLst/>
          </a:prstGeom>
          <a:noFill/>
        </p:spPr>
        <p:txBody>
          <a:bodyPr wrap="square" rtlCol="0">
            <a:spAutoFit/>
          </a:bodyPr>
          <a:lstStyle/>
          <a:p>
            <a:r>
              <a:rPr lang="en-GB" sz="2800" dirty="0"/>
              <a:t>The largest asteroid is about 965 km wide. The Sun’s surface area is 11,990 times the Earth’s size.   </a:t>
            </a:r>
          </a:p>
        </p:txBody>
      </p:sp>
      <p:sp>
        <p:nvSpPr>
          <p:cNvPr id="5" name="TextBox 4">
            <a:extLst>
              <a:ext uri="{FF2B5EF4-FFF2-40B4-BE49-F238E27FC236}">
                <a16:creationId xmlns:a16="http://schemas.microsoft.com/office/drawing/2014/main" id="{D2364F99-AB9F-4DFE-82DB-B06F203D1ADB}"/>
              </a:ext>
            </a:extLst>
          </p:cNvPr>
          <p:cNvSpPr txBox="1"/>
          <p:nvPr/>
        </p:nvSpPr>
        <p:spPr>
          <a:xfrm>
            <a:off x="685801" y="3849329"/>
            <a:ext cx="8900651" cy="2554545"/>
          </a:xfrm>
          <a:prstGeom prst="rect">
            <a:avLst/>
          </a:prstGeom>
          <a:noFill/>
        </p:spPr>
        <p:txBody>
          <a:bodyPr wrap="square" rtlCol="0">
            <a:spAutoFit/>
          </a:bodyPr>
          <a:lstStyle/>
          <a:p>
            <a:r>
              <a:rPr lang="en-GB" sz="3200" dirty="0"/>
              <a:t>For years it was believed that Earth was the only planet in our solar system with liquid water. More recently NASA revealed its strongest evidence yet that there is intermittent running water on Mars, too!</a:t>
            </a:r>
          </a:p>
        </p:txBody>
      </p:sp>
      <p:pic>
        <p:nvPicPr>
          <p:cNvPr id="3" name="Picture 2">
            <a:extLst>
              <a:ext uri="{FF2B5EF4-FFF2-40B4-BE49-F238E27FC236}">
                <a16:creationId xmlns:a16="http://schemas.microsoft.com/office/drawing/2014/main" id="{7CD239AE-036D-45A7-9348-024C8D8A7C5A}"/>
              </a:ext>
            </a:extLst>
          </p:cNvPr>
          <p:cNvPicPr>
            <a:picLocks noChangeAspect="1"/>
          </p:cNvPicPr>
          <p:nvPr/>
        </p:nvPicPr>
        <p:blipFill>
          <a:blip r:embed="rId2"/>
          <a:stretch>
            <a:fillRect/>
          </a:stretch>
        </p:blipFill>
        <p:spPr>
          <a:xfrm>
            <a:off x="7113684" y="0"/>
            <a:ext cx="5078316" cy="2819400"/>
          </a:xfrm>
          <a:prstGeom prst="rect">
            <a:avLst/>
          </a:prstGeom>
        </p:spPr>
      </p:pic>
    </p:spTree>
    <p:extLst>
      <p:ext uri="{BB962C8B-B14F-4D97-AF65-F5344CB8AC3E}">
        <p14:creationId xmlns:p14="http://schemas.microsoft.com/office/powerpoint/2010/main" val="32058053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DA783-D2F1-4F89-92E1-1F14E274DE62}"/>
              </a:ext>
            </a:extLst>
          </p:cNvPr>
          <p:cNvSpPr>
            <a:spLocks noGrp="1"/>
          </p:cNvSpPr>
          <p:nvPr>
            <p:ph type="title"/>
          </p:nvPr>
        </p:nvSpPr>
        <p:spPr>
          <a:xfrm>
            <a:off x="685801" y="0"/>
            <a:ext cx="10131425" cy="1456267"/>
          </a:xfrm>
        </p:spPr>
        <p:txBody>
          <a:bodyPr/>
          <a:lstStyle/>
          <a:p>
            <a:r>
              <a:rPr lang="en-GB" dirty="0">
                <a:latin typeface="Algerian" panose="04020705040A02060702" pitchFamily="82" charset="0"/>
              </a:rPr>
              <a:t>How to remember The order of the planets</a:t>
            </a:r>
          </a:p>
        </p:txBody>
      </p:sp>
      <p:sp>
        <p:nvSpPr>
          <p:cNvPr id="4" name="TextBox 3">
            <a:extLst>
              <a:ext uri="{FF2B5EF4-FFF2-40B4-BE49-F238E27FC236}">
                <a16:creationId xmlns:a16="http://schemas.microsoft.com/office/drawing/2014/main" id="{A18A9D58-9584-4340-8F6E-C1E4B0994D55}"/>
              </a:ext>
            </a:extLst>
          </p:cNvPr>
          <p:cNvSpPr txBox="1"/>
          <p:nvPr/>
        </p:nvSpPr>
        <p:spPr>
          <a:xfrm>
            <a:off x="553278" y="1225689"/>
            <a:ext cx="9978000" cy="5632311"/>
          </a:xfrm>
          <a:prstGeom prst="rect">
            <a:avLst/>
          </a:prstGeom>
          <a:noFill/>
        </p:spPr>
        <p:txBody>
          <a:bodyPr wrap="square" rtlCol="0">
            <a:spAutoFit/>
          </a:bodyPr>
          <a:lstStyle/>
          <a:p>
            <a:r>
              <a:rPr lang="en-GB" sz="4000" dirty="0"/>
              <a:t>The order of the  planets are:</a:t>
            </a:r>
          </a:p>
          <a:p>
            <a:r>
              <a:rPr lang="en-GB" sz="4000" dirty="0"/>
              <a:t>Mercury</a:t>
            </a:r>
          </a:p>
          <a:p>
            <a:r>
              <a:rPr lang="en-GB" sz="4000" dirty="0"/>
              <a:t>Venus</a:t>
            </a:r>
          </a:p>
          <a:p>
            <a:r>
              <a:rPr lang="en-GB" sz="4000" dirty="0"/>
              <a:t>Earth</a:t>
            </a:r>
          </a:p>
          <a:p>
            <a:r>
              <a:rPr lang="en-GB" sz="4000" dirty="0"/>
              <a:t>Mars</a:t>
            </a:r>
          </a:p>
          <a:p>
            <a:r>
              <a:rPr lang="en-GB" sz="4000" dirty="0"/>
              <a:t>Jupiter</a:t>
            </a:r>
          </a:p>
          <a:p>
            <a:r>
              <a:rPr lang="en-GB" sz="4000" dirty="0"/>
              <a:t>Saturn</a:t>
            </a:r>
          </a:p>
          <a:p>
            <a:r>
              <a:rPr lang="en-GB" sz="4000" dirty="0"/>
              <a:t>Uranus</a:t>
            </a:r>
          </a:p>
          <a:p>
            <a:r>
              <a:rPr lang="en-GB" sz="4000" dirty="0"/>
              <a:t>Neptune</a:t>
            </a:r>
          </a:p>
        </p:txBody>
      </p:sp>
      <p:pic>
        <p:nvPicPr>
          <p:cNvPr id="3" name="Picture 2">
            <a:extLst>
              <a:ext uri="{FF2B5EF4-FFF2-40B4-BE49-F238E27FC236}">
                <a16:creationId xmlns:a16="http://schemas.microsoft.com/office/drawing/2014/main" id="{B85D5383-94BD-4B21-9EED-6610A479E29B}"/>
              </a:ext>
            </a:extLst>
          </p:cNvPr>
          <p:cNvPicPr>
            <a:picLocks noChangeAspect="1"/>
          </p:cNvPicPr>
          <p:nvPr/>
        </p:nvPicPr>
        <p:blipFill>
          <a:blip r:embed="rId2"/>
          <a:stretch>
            <a:fillRect/>
          </a:stretch>
        </p:blipFill>
        <p:spPr>
          <a:xfrm>
            <a:off x="2440631" y="1967948"/>
            <a:ext cx="9751369" cy="4890052"/>
          </a:xfrm>
          <a:prstGeom prst="rect">
            <a:avLst/>
          </a:prstGeom>
        </p:spPr>
      </p:pic>
    </p:spTree>
    <p:extLst>
      <p:ext uri="{BB962C8B-B14F-4D97-AF65-F5344CB8AC3E}">
        <p14:creationId xmlns:p14="http://schemas.microsoft.com/office/powerpoint/2010/main" val="249961098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ppt_w</p:attrName>
                                        </p:attrNameLst>
                                      </p:cBhvr>
                                      <p:tavLst>
                                        <p:tav tm="0" fmla="#ppt_w*sin(2.5*pi*$)">
                                          <p:val>
                                            <p:fltVal val="0"/>
                                          </p:val>
                                        </p:tav>
                                        <p:tav tm="100000">
                                          <p:val>
                                            <p:fltVal val="1"/>
                                          </p:val>
                                        </p:tav>
                                      </p:tavLst>
                                    </p:anim>
                                    <p:anim calcmode="lin" valueType="num">
                                      <p:cBhvr>
                                        <p:cTn id="9" dur="3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fltVal val="0"/>
                                          </p:val>
                                        </p:tav>
                                        <p:tav tm="100000">
                                          <p:val>
                                            <p:strVal val="#ppt_w"/>
                                          </p:val>
                                        </p:tav>
                                      </p:tavLst>
                                    </p:anim>
                                    <p:anim calcmode="lin" valueType="num">
                                      <p:cBhvr>
                                        <p:cTn id="15" dur="1000" fill="hold"/>
                                        <p:tgtEl>
                                          <p:spTgt spid="3"/>
                                        </p:tgtEl>
                                        <p:attrNameLst>
                                          <p:attrName>ppt_h</p:attrName>
                                        </p:attrNameLst>
                                      </p:cBhvr>
                                      <p:tavLst>
                                        <p:tav tm="0">
                                          <p:val>
                                            <p:fltVal val="0"/>
                                          </p:val>
                                        </p:tav>
                                        <p:tav tm="100000">
                                          <p:val>
                                            <p:strVal val="#ppt_h"/>
                                          </p:val>
                                        </p:tav>
                                      </p:tavLst>
                                    </p:anim>
                                    <p:anim calcmode="lin" valueType="num">
                                      <p:cBhvr>
                                        <p:cTn id="16" dur="1000" fill="hold"/>
                                        <p:tgtEl>
                                          <p:spTgt spid="3"/>
                                        </p:tgtEl>
                                        <p:attrNameLst>
                                          <p:attrName>style.rotation</p:attrName>
                                        </p:attrNameLst>
                                      </p:cBhvr>
                                      <p:tavLst>
                                        <p:tav tm="0">
                                          <p:val>
                                            <p:fltVal val="90"/>
                                          </p:val>
                                        </p:tav>
                                        <p:tav tm="100000">
                                          <p:val>
                                            <p:fltVal val="0"/>
                                          </p:val>
                                        </p:tav>
                                      </p:tavLst>
                                    </p:anim>
                                    <p:animEffect transition="in" filter="fade">
                                      <p:cBhvr>
                                        <p:cTn id="17" dur="1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546496C-C1A9-4E8A-A45C-48B70BEDD2E9}"/>
              </a:ext>
            </a:extLst>
          </p:cNvPr>
          <p:cNvSpPr txBox="1"/>
          <p:nvPr/>
        </p:nvSpPr>
        <p:spPr>
          <a:xfrm>
            <a:off x="771832" y="465617"/>
            <a:ext cx="10205883" cy="1569660"/>
          </a:xfrm>
          <a:prstGeom prst="rect">
            <a:avLst/>
          </a:prstGeom>
          <a:noFill/>
        </p:spPr>
        <p:txBody>
          <a:bodyPr wrap="square" rtlCol="0">
            <a:spAutoFit/>
          </a:bodyPr>
          <a:lstStyle/>
          <a:p>
            <a:r>
              <a:rPr lang="en-GB" sz="4800" dirty="0">
                <a:latin typeface="Algerian" panose="04020705040A02060702" pitchFamily="82" charset="0"/>
              </a:rPr>
              <a:t>How to remember the planets continued</a:t>
            </a:r>
          </a:p>
        </p:txBody>
      </p:sp>
      <p:sp>
        <p:nvSpPr>
          <p:cNvPr id="5" name="TextBox 4">
            <a:extLst>
              <a:ext uri="{FF2B5EF4-FFF2-40B4-BE49-F238E27FC236}">
                <a16:creationId xmlns:a16="http://schemas.microsoft.com/office/drawing/2014/main" id="{72E9F5C8-09A4-4FDB-90E3-3DC7B0F9C368}"/>
              </a:ext>
            </a:extLst>
          </p:cNvPr>
          <p:cNvSpPr txBox="1"/>
          <p:nvPr/>
        </p:nvSpPr>
        <p:spPr>
          <a:xfrm>
            <a:off x="771832" y="2035277"/>
            <a:ext cx="10648336" cy="5109091"/>
          </a:xfrm>
          <a:prstGeom prst="rect">
            <a:avLst/>
          </a:prstGeom>
          <a:noFill/>
        </p:spPr>
        <p:txBody>
          <a:bodyPr wrap="square" rtlCol="0">
            <a:spAutoFit/>
          </a:bodyPr>
          <a:lstStyle/>
          <a:p>
            <a:r>
              <a:rPr lang="en-GB" sz="2800" dirty="0"/>
              <a:t>An easy way to remember the order of the planets is to use a mnemonic. A mnemonic is a tool that helps us remember certain facts or large amounts of information. My mnemonic to remember planets is: </a:t>
            </a:r>
          </a:p>
          <a:p>
            <a:r>
              <a:rPr lang="en-GB" sz="2800" dirty="0"/>
              <a:t> Many </a:t>
            </a:r>
          </a:p>
          <a:p>
            <a:r>
              <a:rPr lang="en-GB" sz="2800" dirty="0"/>
              <a:t>Very </a:t>
            </a:r>
          </a:p>
          <a:p>
            <a:r>
              <a:rPr lang="en-GB" sz="2800" dirty="0"/>
              <a:t>Expensive</a:t>
            </a:r>
          </a:p>
          <a:p>
            <a:r>
              <a:rPr lang="en-GB" sz="2800" dirty="0"/>
              <a:t>Mugs</a:t>
            </a:r>
          </a:p>
          <a:p>
            <a:r>
              <a:rPr lang="en-GB" sz="2800" dirty="0"/>
              <a:t>Just </a:t>
            </a:r>
          </a:p>
          <a:p>
            <a:r>
              <a:rPr lang="en-GB" sz="2800" dirty="0"/>
              <a:t>Stay </a:t>
            </a:r>
          </a:p>
          <a:p>
            <a:r>
              <a:rPr lang="en-GB" sz="2800" dirty="0"/>
              <a:t>Under </a:t>
            </a:r>
          </a:p>
          <a:p>
            <a:r>
              <a:rPr lang="en-GB" sz="2800" dirty="0"/>
              <a:t>Nets </a:t>
            </a:r>
          </a:p>
          <a:p>
            <a:endParaRPr lang="en-GB" dirty="0"/>
          </a:p>
        </p:txBody>
      </p:sp>
      <p:pic>
        <p:nvPicPr>
          <p:cNvPr id="2" name="Picture 1">
            <a:extLst>
              <a:ext uri="{FF2B5EF4-FFF2-40B4-BE49-F238E27FC236}">
                <a16:creationId xmlns:a16="http://schemas.microsoft.com/office/drawing/2014/main" id="{5A655C02-2002-4C26-93EE-A46D09C828F3}"/>
              </a:ext>
            </a:extLst>
          </p:cNvPr>
          <p:cNvPicPr>
            <a:picLocks noChangeAspect="1"/>
          </p:cNvPicPr>
          <p:nvPr/>
        </p:nvPicPr>
        <p:blipFill>
          <a:blip r:embed="rId2"/>
          <a:stretch>
            <a:fillRect/>
          </a:stretch>
        </p:blipFill>
        <p:spPr>
          <a:xfrm>
            <a:off x="4770783" y="3307600"/>
            <a:ext cx="5340626" cy="3550400"/>
          </a:xfrm>
          <a:prstGeom prst="rect">
            <a:avLst/>
          </a:prstGeom>
        </p:spPr>
      </p:pic>
    </p:spTree>
    <p:extLst>
      <p:ext uri="{BB962C8B-B14F-4D97-AF65-F5344CB8AC3E}">
        <p14:creationId xmlns:p14="http://schemas.microsoft.com/office/powerpoint/2010/main" val="198449913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4"/>
                                        </p:tgtEl>
                                        <p:attrNameLst>
                                          <p:attrName>ppt_x</p:attrName>
                                          <p:attrName>ppt_y</p:attrName>
                                        </p:attrNameLst>
                                      </p:cBhvr>
                                    </p:animMotion>
                                    <p:animRot by="1500000">
                                      <p:cBhvr>
                                        <p:cTn id="7" dur="125" fill="hold">
                                          <p:stCondLst>
                                            <p:cond delay="0"/>
                                          </p:stCondLst>
                                        </p:cTn>
                                        <p:tgtEl>
                                          <p:spTgt spid="4"/>
                                        </p:tgtEl>
                                        <p:attrNameLst>
                                          <p:attrName>r</p:attrName>
                                        </p:attrNameLst>
                                      </p:cBhvr>
                                    </p:animRot>
                                    <p:animRot by="-1500000">
                                      <p:cBhvr>
                                        <p:cTn id="8" dur="125" fill="hold">
                                          <p:stCondLst>
                                            <p:cond delay="125"/>
                                          </p:stCondLst>
                                        </p:cTn>
                                        <p:tgtEl>
                                          <p:spTgt spid="4"/>
                                        </p:tgtEl>
                                        <p:attrNameLst>
                                          <p:attrName>r</p:attrName>
                                        </p:attrNameLst>
                                      </p:cBhvr>
                                    </p:animRot>
                                    <p:animRot by="-1500000">
                                      <p:cBhvr>
                                        <p:cTn id="9" dur="125" fill="hold">
                                          <p:stCondLst>
                                            <p:cond delay="250"/>
                                          </p:stCondLst>
                                        </p:cTn>
                                        <p:tgtEl>
                                          <p:spTgt spid="4"/>
                                        </p:tgtEl>
                                        <p:attrNameLst>
                                          <p:attrName>r</p:attrName>
                                        </p:attrNameLst>
                                      </p:cBhvr>
                                    </p:animRot>
                                    <p:animRot by="1500000">
                                      <p:cBhvr>
                                        <p:cTn id="10" dur="125" fill="hold">
                                          <p:stCondLst>
                                            <p:cond delay="375"/>
                                          </p:stCondLst>
                                        </p:cTn>
                                        <p:tgtEl>
                                          <p:spTgt spid="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nodeType="clickEffect">
                                  <p:stCondLst>
                                    <p:cond delay="0"/>
                                  </p:stCondLst>
                                  <p:childTnLst>
                                    <p:animRot by="21600000">
                                      <p:cBhvr>
                                        <p:cTn id="14" dur="2000" fill="hold"/>
                                        <p:tgtEl>
                                          <p:spTgt spid="2"/>
                                        </p:tgtEl>
                                        <p:attrNameLst>
                                          <p:attrName>r</p:attrName>
                                        </p:attrNameLst>
                                      </p:cBhvr>
                                    </p:animRot>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down)">
                                      <p:cBhvr>
                                        <p:cTn id="19" dur="580">
                                          <p:stCondLst>
                                            <p:cond delay="0"/>
                                          </p:stCondLst>
                                        </p:cTn>
                                        <p:tgtEl>
                                          <p:spTgt spid="5"/>
                                        </p:tgtEl>
                                      </p:cBhvr>
                                    </p:animEffect>
                                    <p:anim calcmode="lin" valueType="num">
                                      <p:cBhvr>
                                        <p:cTn id="20"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5" dur="26">
                                          <p:stCondLst>
                                            <p:cond delay="650"/>
                                          </p:stCondLst>
                                        </p:cTn>
                                        <p:tgtEl>
                                          <p:spTgt spid="5"/>
                                        </p:tgtEl>
                                      </p:cBhvr>
                                      <p:to x="100000" y="60000"/>
                                    </p:animScale>
                                    <p:animScale>
                                      <p:cBhvr>
                                        <p:cTn id="26" dur="166" decel="50000">
                                          <p:stCondLst>
                                            <p:cond delay="676"/>
                                          </p:stCondLst>
                                        </p:cTn>
                                        <p:tgtEl>
                                          <p:spTgt spid="5"/>
                                        </p:tgtEl>
                                      </p:cBhvr>
                                      <p:to x="100000" y="100000"/>
                                    </p:animScale>
                                    <p:animScale>
                                      <p:cBhvr>
                                        <p:cTn id="27" dur="26">
                                          <p:stCondLst>
                                            <p:cond delay="1312"/>
                                          </p:stCondLst>
                                        </p:cTn>
                                        <p:tgtEl>
                                          <p:spTgt spid="5"/>
                                        </p:tgtEl>
                                      </p:cBhvr>
                                      <p:to x="100000" y="80000"/>
                                    </p:animScale>
                                    <p:animScale>
                                      <p:cBhvr>
                                        <p:cTn id="28" dur="166" decel="50000">
                                          <p:stCondLst>
                                            <p:cond delay="1338"/>
                                          </p:stCondLst>
                                        </p:cTn>
                                        <p:tgtEl>
                                          <p:spTgt spid="5"/>
                                        </p:tgtEl>
                                      </p:cBhvr>
                                      <p:to x="100000" y="100000"/>
                                    </p:animScale>
                                    <p:animScale>
                                      <p:cBhvr>
                                        <p:cTn id="29" dur="26">
                                          <p:stCondLst>
                                            <p:cond delay="1642"/>
                                          </p:stCondLst>
                                        </p:cTn>
                                        <p:tgtEl>
                                          <p:spTgt spid="5"/>
                                        </p:tgtEl>
                                      </p:cBhvr>
                                      <p:to x="100000" y="90000"/>
                                    </p:animScale>
                                    <p:animScale>
                                      <p:cBhvr>
                                        <p:cTn id="30" dur="166" decel="50000">
                                          <p:stCondLst>
                                            <p:cond delay="1668"/>
                                          </p:stCondLst>
                                        </p:cTn>
                                        <p:tgtEl>
                                          <p:spTgt spid="5"/>
                                        </p:tgtEl>
                                      </p:cBhvr>
                                      <p:to x="100000" y="100000"/>
                                    </p:animScale>
                                    <p:animScale>
                                      <p:cBhvr>
                                        <p:cTn id="31" dur="26">
                                          <p:stCondLst>
                                            <p:cond delay="1808"/>
                                          </p:stCondLst>
                                        </p:cTn>
                                        <p:tgtEl>
                                          <p:spTgt spid="5"/>
                                        </p:tgtEl>
                                      </p:cBhvr>
                                      <p:to x="100000" y="95000"/>
                                    </p:animScale>
                                    <p:animScale>
                                      <p:cBhvr>
                                        <p:cTn id="32"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99B19-2411-448E-AE4B-77C6023BB76C}"/>
              </a:ext>
            </a:extLst>
          </p:cNvPr>
          <p:cNvSpPr>
            <a:spLocks noGrp="1"/>
          </p:cNvSpPr>
          <p:nvPr>
            <p:ph type="title"/>
          </p:nvPr>
        </p:nvSpPr>
        <p:spPr>
          <a:xfrm>
            <a:off x="685802" y="609601"/>
            <a:ext cx="7912508" cy="791496"/>
          </a:xfrm>
        </p:spPr>
        <p:txBody>
          <a:bodyPr>
            <a:normAutofit/>
          </a:bodyPr>
          <a:lstStyle/>
          <a:p>
            <a:r>
              <a:rPr lang="en-GB" dirty="0">
                <a:latin typeface="Algerian" panose="04020705040A02060702" pitchFamily="82" charset="0"/>
              </a:rPr>
              <a:t>Facts about are wonderful sun</a:t>
            </a:r>
          </a:p>
        </p:txBody>
      </p:sp>
      <p:sp>
        <p:nvSpPr>
          <p:cNvPr id="3" name="Content Placeholder 2">
            <a:extLst>
              <a:ext uri="{FF2B5EF4-FFF2-40B4-BE49-F238E27FC236}">
                <a16:creationId xmlns:a16="http://schemas.microsoft.com/office/drawing/2014/main" id="{FB26476E-C4D9-4635-A476-87223DB9C1A9}"/>
              </a:ext>
            </a:extLst>
          </p:cNvPr>
          <p:cNvSpPr>
            <a:spLocks noGrp="1"/>
          </p:cNvSpPr>
          <p:nvPr>
            <p:ph idx="1"/>
          </p:nvPr>
        </p:nvSpPr>
        <p:spPr>
          <a:xfrm>
            <a:off x="420330" y="2256504"/>
            <a:ext cx="6998109" cy="1592826"/>
          </a:xfrm>
        </p:spPr>
        <p:txBody>
          <a:bodyPr>
            <a:noAutofit/>
          </a:bodyPr>
          <a:lstStyle/>
          <a:p>
            <a:pPr marL="0" indent="0">
              <a:buNone/>
            </a:pPr>
            <a:r>
              <a:rPr lang="en-GB" sz="2800" dirty="0"/>
              <a:t>The closest star to Earth, it's the source of all the heat and light that makes flowers bloom, songbirds croon, and sunbathers swoon. Life wouldn't exist without it. It's also the centre of our solar system and by far its largest object. More than a million Earths would fit inside the sun!                                                              </a:t>
            </a:r>
          </a:p>
        </p:txBody>
      </p:sp>
      <p:sp>
        <p:nvSpPr>
          <p:cNvPr id="5" name="TextBox 4">
            <a:extLst>
              <a:ext uri="{FF2B5EF4-FFF2-40B4-BE49-F238E27FC236}">
                <a16:creationId xmlns:a16="http://schemas.microsoft.com/office/drawing/2014/main" id="{C55834A8-C7B3-4F46-BB84-61B41531A2FA}"/>
              </a:ext>
            </a:extLst>
          </p:cNvPr>
          <p:cNvSpPr txBox="1"/>
          <p:nvPr/>
        </p:nvSpPr>
        <p:spPr>
          <a:xfrm>
            <a:off x="420330" y="4601496"/>
            <a:ext cx="5420033" cy="1384995"/>
          </a:xfrm>
          <a:prstGeom prst="rect">
            <a:avLst/>
          </a:prstGeom>
          <a:noFill/>
        </p:spPr>
        <p:txBody>
          <a:bodyPr wrap="square" rtlCol="0">
            <a:spAutoFit/>
          </a:bodyPr>
          <a:lstStyle/>
          <a:p>
            <a:r>
              <a:rPr lang="en-GB" sz="2800" dirty="0"/>
              <a:t>The mass of the Sun is 500 times        greater than that of all the planets around it</a:t>
            </a:r>
            <a:r>
              <a:rPr lang="en-GB" dirty="0"/>
              <a:t>.</a:t>
            </a:r>
          </a:p>
        </p:txBody>
      </p:sp>
      <p:pic>
        <p:nvPicPr>
          <p:cNvPr id="4" name="Picture 3">
            <a:extLst>
              <a:ext uri="{FF2B5EF4-FFF2-40B4-BE49-F238E27FC236}">
                <a16:creationId xmlns:a16="http://schemas.microsoft.com/office/drawing/2014/main" id="{0095AD5C-8917-4BCF-9DFC-908B26A18659}"/>
              </a:ext>
            </a:extLst>
          </p:cNvPr>
          <p:cNvPicPr>
            <a:picLocks noChangeAspect="1"/>
          </p:cNvPicPr>
          <p:nvPr/>
        </p:nvPicPr>
        <p:blipFill>
          <a:blip r:embed="rId2"/>
          <a:stretch>
            <a:fillRect/>
          </a:stretch>
        </p:blipFill>
        <p:spPr>
          <a:xfrm>
            <a:off x="7236396" y="1699591"/>
            <a:ext cx="4955604" cy="3246783"/>
          </a:xfrm>
          <a:prstGeom prst="rect">
            <a:avLst/>
          </a:prstGeom>
        </p:spPr>
      </p:pic>
    </p:spTree>
    <p:extLst>
      <p:ext uri="{BB962C8B-B14F-4D97-AF65-F5344CB8AC3E}">
        <p14:creationId xmlns:p14="http://schemas.microsoft.com/office/powerpoint/2010/main" val="34739344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2" presetClass="emph" presetSubtype="0" fill="hold" nodeType="clickEffect">
                                  <p:stCondLst>
                                    <p:cond delay="0"/>
                                  </p:stCondLst>
                                  <p:childTnLst>
                                    <p:animRot by="120000">
                                      <p:cBhvr>
                                        <p:cTn id="11" dur="100" fill="hold">
                                          <p:stCondLst>
                                            <p:cond delay="0"/>
                                          </p:stCondLst>
                                        </p:cTn>
                                        <p:tgtEl>
                                          <p:spTgt spid="4"/>
                                        </p:tgtEl>
                                        <p:attrNameLst>
                                          <p:attrName>r</p:attrName>
                                        </p:attrNameLst>
                                      </p:cBhvr>
                                    </p:animRot>
                                    <p:animRot by="-240000">
                                      <p:cBhvr>
                                        <p:cTn id="12" dur="200" fill="hold">
                                          <p:stCondLst>
                                            <p:cond delay="200"/>
                                          </p:stCondLst>
                                        </p:cTn>
                                        <p:tgtEl>
                                          <p:spTgt spid="4"/>
                                        </p:tgtEl>
                                        <p:attrNameLst>
                                          <p:attrName>r</p:attrName>
                                        </p:attrNameLst>
                                      </p:cBhvr>
                                    </p:animRot>
                                    <p:animRot by="240000">
                                      <p:cBhvr>
                                        <p:cTn id="13" dur="200" fill="hold">
                                          <p:stCondLst>
                                            <p:cond delay="400"/>
                                          </p:stCondLst>
                                        </p:cTn>
                                        <p:tgtEl>
                                          <p:spTgt spid="4"/>
                                        </p:tgtEl>
                                        <p:attrNameLst>
                                          <p:attrName>r</p:attrName>
                                        </p:attrNameLst>
                                      </p:cBhvr>
                                    </p:animRot>
                                    <p:animRot by="-240000">
                                      <p:cBhvr>
                                        <p:cTn id="14" dur="200" fill="hold">
                                          <p:stCondLst>
                                            <p:cond delay="600"/>
                                          </p:stCondLst>
                                        </p:cTn>
                                        <p:tgtEl>
                                          <p:spTgt spid="4"/>
                                        </p:tgtEl>
                                        <p:attrNameLst>
                                          <p:attrName>r</p:attrName>
                                        </p:attrNameLst>
                                      </p:cBhvr>
                                    </p:animRot>
                                    <p:animRot by="120000">
                                      <p:cBhvr>
                                        <p:cTn id="15" dur="200" fill="hold">
                                          <p:stCondLst>
                                            <p:cond delay="800"/>
                                          </p:stCondLst>
                                        </p:cTn>
                                        <p:tgtEl>
                                          <p:spTgt spid="4"/>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fade">
                                      <p:cBhvr>
                                        <p:cTn id="20" dur="1000"/>
                                        <p:tgtEl>
                                          <p:spTgt spid="3">
                                            <p:txEl>
                                              <p:pRg st="0" end="0"/>
                                            </p:txEl>
                                          </p:spTgt>
                                        </p:tgtEl>
                                      </p:cBhvr>
                                    </p:animEffect>
                                    <p:anim calcmode="lin" valueType="num">
                                      <p:cBhvr>
                                        <p:cTn id="2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circle(in)">
                                      <p:cBhvr>
                                        <p:cTn id="2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F86C9-D263-49D7-9DA6-3899011A0A5B}"/>
              </a:ext>
            </a:extLst>
          </p:cNvPr>
          <p:cNvSpPr>
            <a:spLocks noGrp="1"/>
          </p:cNvSpPr>
          <p:nvPr>
            <p:ph type="title"/>
          </p:nvPr>
        </p:nvSpPr>
        <p:spPr/>
        <p:txBody>
          <a:bodyPr>
            <a:normAutofit/>
          </a:bodyPr>
          <a:lstStyle/>
          <a:p>
            <a:r>
              <a:rPr lang="en-GB" sz="4000" dirty="0">
                <a:latin typeface="Algerian" panose="04020705040A02060702" pitchFamily="82" charset="0"/>
              </a:rPr>
              <a:t>Why is Pluto a dwarf planet ?</a:t>
            </a:r>
          </a:p>
        </p:txBody>
      </p:sp>
      <p:sp>
        <p:nvSpPr>
          <p:cNvPr id="4" name="TextBox 3">
            <a:extLst>
              <a:ext uri="{FF2B5EF4-FFF2-40B4-BE49-F238E27FC236}">
                <a16:creationId xmlns:a16="http://schemas.microsoft.com/office/drawing/2014/main" id="{206ABF19-0F00-44A4-973B-29DAF4BCBF04}"/>
              </a:ext>
            </a:extLst>
          </p:cNvPr>
          <p:cNvSpPr txBox="1"/>
          <p:nvPr/>
        </p:nvSpPr>
        <p:spPr>
          <a:xfrm>
            <a:off x="811161" y="2065867"/>
            <a:ext cx="9424220" cy="1938992"/>
          </a:xfrm>
          <a:prstGeom prst="rect">
            <a:avLst/>
          </a:prstGeom>
          <a:noFill/>
        </p:spPr>
        <p:txBody>
          <a:bodyPr wrap="square" rtlCol="0">
            <a:spAutoFit/>
          </a:bodyPr>
          <a:lstStyle/>
          <a:p>
            <a:r>
              <a:rPr lang="en-GB" sz="2400" dirty="0"/>
              <a:t>Pluto is not a planet because a planet must: orbit the Sun; have sufficient mass to be round; not be a moon of another object; have removed small objects from the area around its orbit. In 2006 the IAS declared that Pluto had not cleared the area around its orbit, so it was reclassified as a dwarf planet.</a:t>
            </a:r>
          </a:p>
        </p:txBody>
      </p:sp>
      <p:sp>
        <p:nvSpPr>
          <p:cNvPr id="5" name="TextBox 4">
            <a:extLst>
              <a:ext uri="{FF2B5EF4-FFF2-40B4-BE49-F238E27FC236}">
                <a16:creationId xmlns:a16="http://schemas.microsoft.com/office/drawing/2014/main" id="{8F9A1B54-049F-4167-B64C-3F3EE98D2545}"/>
              </a:ext>
            </a:extLst>
          </p:cNvPr>
          <p:cNvSpPr txBox="1"/>
          <p:nvPr/>
        </p:nvSpPr>
        <p:spPr>
          <a:xfrm>
            <a:off x="811161" y="3849329"/>
            <a:ext cx="8922774" cy="2246769"/>
          </a:xfrm>
          <a:prstGeom prst="rect">
            <a:avLst/>
          </a:prstGeom>
          <a:noFill/>
        </p:spPr>
        <p:txBody>
          <a:bodyPr wrap="square" rtlCol="0">
            <a:spAutoFit/>
          </a:bodyPr>
          <a:lstStyle/>
          <a:p>
            <a:r>
              <a:rPr lang="en-GB" sz="2800" dirty="0"/>
              <a:t>Because it has not cleared the neighbourhood around its orbit, Pluto is considered a dwarf planet. It orbits in a disc-like zone beyond the orbit of Neptune called the Kuiper belt, a distant region populated with frozen bodies left over from the solar system's formation</a:t>
            </a:r>
            <a:r>
              <a:rPr lang="en-GB" dirty="0"/>
              <a:t>.</a:t>
            </a:r>
          </a:p>
        </p:txBody>
      </p:sp>
      <p:pic>
        <p:nvPicPr>
          <p:cNvPr id="3" name="Picture 2">
            <a:extLst>
              <a:ext uri="{FF2B5EF4-FFF2-40B4-BE49-F238E27FC236}">
                <a16:creationId xmlns:a16="http://schemas.microsoft.com/office/drawing/2014/main" id="{78E1C712-EF10-4692-B624-3534F28EE4AA}"/>
              </a:ext>
            </a:extLst>
          </p:cNvPr>
          <p:cNvPicPr>
            <a:picLocks noChangeAspect="1"/>
          </p:cNvPicPr>
          <p:nvPr/>
        </p:nvPicPr>
        <p:blipFill>
          <a:blip r:embed="rId2"/>
          <a:stretch>
            <a:fillRect/>
          </a:stretch>
        </p:blipFill>
        <p:spPr>
          <a:xfrm>
            <a:off x="9925879" y="28569"/>
            <a:ext cx="2255490" cy="2140804"/>
          </a:xfrm>
          <a:prstGeom prst="rect">
            <a:avLst/>
          </a:prstGeom>
        </p:spPr>
      </p:pic>
    </p:spTree>
    <p:extLst>
      <p:ext uri="{BB962C8B-B14F-4D97-AF65-F5344CB8AC3E}">
        <p14:creationId xmlns:p14="http://schemas.microsoft.com/office/powerpoint/2010/main" val="38936970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E5E69-6CA7-4563-968A-17DC16648C0F}"/>
              </a:ext>
            </a:extLst>
          </p:cNvPr>
          <p:cNvSpPr>
            <a:spLocks noGrp="1"/>
          </p:cNvSpPr>
          <p:nvPr>
            <p:ph type="title"/>
          </p:nvPr>
        </p:nvSpPr>
        <p:spPr/>
        <p:txBody>
          <a:bodyPr/>
          <a:lstStyle/>
          <a:p>
            <a:r>
              <a:rPr lang="en-GB" dirty="0">
                <a:latin typeface="Algerian" panose="04020705040A02060702" pitchFamily="82" charset="0"/>
              </a:rPr>
              <a:t>asteroids</a:t>
            </a:r>
          </a:p>
        </p:txBody>
      </p:sp>
      <p:sp>
        <p:nvSpPr>
          <p:cNvPr id="3" name="Content Placeholder 2">
            <a:extLst>
              <a:ext uri="{FF2B5EF4-FFF2-40B4-BE49-F238E27FC236}">
                <a16:creationId xmlns:a16="http://schemas.microsoft.com/office/drawing/2014/main" id="{DD26C647-3B5B-488C-9EA9-20AFEDAAE3A1}"/>
              </a:ext>
            </a:extLst>
          </p:cNvPr>
          <p:cNvSpPr>
            <a:spLocks noGrp="1"/>
          </p:cNvSpPr>
          <p:nvPr>
            <p:ph idx="1"/>
          </p:nvPr>
        </p:nvSpPr>
        <p:spPr/>
        <p:txBody>
          <a:bodyPr>
            <a:normAutofit/>
          </a:bodyPr>
          <a:lstStyle/>
          <a:p>
            <a:pPr marL="0" indent="0">
              <a:buNone/>
            </a:pPr>
            <a:r>
              <a:rPr lang="en-GB" sz="3200" dirty="0"/>
              <a:t>Asteroids are small, rocky bodies that have been left over from the formation of the planets 4.5 billion years ago. They are often known as 'minor planets'. There are thought to be billions of these chunks of rock. Most of them lie in a doughnut-shaped 'main belt' between the orbits of Mars and Jupiter.</a:t>
            </a:r>
          </a:p>
        </p:txBody>
      </p:sp>
      <p:pic>
        <p:nvPicPr>
          <p:cNvPr id="4" name="Picture 3">
            <a:extLst>
              <a:ext uri="{FF2B5EF4-FFF2-40B4-BE49-F238E27FC236}">
                <a16:creationId xmlns:a16="http://schemas.microsoft.com/office/drawing/2014/main" id="{A6FDA811-0182-45B4-A132-1B4446419D99}"/>
              </a:ext>
            </a:extLst>
          </p:cNvPr>
          <p:cNvPicPr>
            <a:picLocks noChangeAspect="1"/>
          </p:cNvPicPr>
          <p:nvPr/>
        </p:nvPicPr>
        <p:blipFill>
          <a:blip r:embed="rId2"/>
          <a:stretch>
            <a:fillRect/>
          </a:stretch>
        </p:blipFill>
        <p:spPr>
          <a:xfrm>
            <a:off x="5035826" y="0"/>
            <a:ext cx="4969565" cy="2574732"/>
          </a:xfrm>
          <a:prstGeom prst="rect">
            <a:avLst/>
          </a:prstGeom>
        </p:spPr>
      </p:pic>
      <p:pic>
        <p:nvPicPr>
          <p:cNvPr id="5" name="Picture 4">
            <a:extLst>
              <a:ext uri="{FF2B5EF4-FFF2-40B4-BE49-F238E27FC236}">
                <a16:creationId xmlns:a16="http://schemas.microsoft.com/office/drawing/2014/main" id="{95DFFF1F-F075-41F1-A21E-D1A8169367B0}"/>
              </a:ext>
            </a:extLst>
          </p:cNvPr>
          <p:cNvPicPr>
            <a:picLocks noChangeAspect="1"/>
          </p:cNvPicPr>
          <p:nvPr/>
        </p:nvPicPr>
        <p:blipFill>
          <a:blip r:embed="rId3"/>
          <a:stretch>
            <a:fillRect/>
          </a:stretch>
        </p:blipFill>
        <p:spPr>
          <a:xfrm>
            <a:off x="3339547" y="4909975"/>
            <a:ext cx="7116418" cy="1948025"/>
          </a:xfrm>
          <a:prstGeom prst="rect">
            <a:avLst/>
          </a:prstGeom>
        </p:spPr>
      </p:pic>
    </p:spTree>
    <p:extLst>
      <p:ext uri="{BB962C8B-B14F-4D97-AF65-F5344CB8AC3E}">
        <p14:creationId xmlns:p14="http://schemas.microsoft.com/office/powerpoint/2010/main" val="34200624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inVertical)">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circle(in)">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0"/>
                                        <p:tgtEl>
                                          <p:spTgt spid="3">
                                            <p:txEl>
                                              <p:pRg st="0" end="0"/>
                                            </p:txEl>
                                          </p:spTgt>
                                        </p:tgtEl>
                                      </p:cBhvr>
                                    </p:animEffect>
                                    <p:anim calcmode="lin" valueType="num">
                                      <p:cBhvr>
                                        <p:cTn id="2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3A0FF-3AB2-4FF9-824A-55EFBB327925}"/>
              </a:ext>
            </a:extLst>
          </p:cNvPr>
          <p:cNvSpPr>
            <a:spLocks noGrp="1"/>
          </p:cNvSpPr>
          <p:nvPr>
            <p:ph type="title"/>
          </p:nvPr>
        </p:nvSpPr>
        <p:spPr/>
        <p:txBody>
          <a:bodyPr/>
          <a:lstStyle/>
          <a:p>
            <a:r>
              <a:rPr lang="en-GB" dirty="0">
                <a:latin typeface="Algerian" panose="04020705040A02060702" pitchFamily="82" charset="0"/>
              </a:rPr>
              <a:t>Thank you for watching our PowerPoint</a:t>
            </a:r>
          </a:p>
        </p:txBody>
      </p:sp>
      <p:pic>
        <p:nvPicPr>
          <p:cNvPr id="3" name="Picture 2">
            <a:extLst>
              <a:ext uri="{FF2B5EF4-FFF2-40B4-BE49-F238E27FC236}">
                <a16:creationId xmlns:a16="http://schemas.microsoft.com/office/drawing/2014/main" id="{BA7D2D86-5F76-4E87-AE84-75D35DDB1E93}"/>
              </a:ext>
            </a:extLst>
          </p:cNvPr>
          <p:cNvPicPr>
            <a:picLocks noChangeAspect="1"/>
          </p:cNvPicPr>
          <p:nvPr/>
        </p:nvPicPr>
        <p:blipFill>
          <a:blip r:embed="rId2"/>
          <a:stretch>
            <a:fillRect/>
          </a:stretch>
        </p:blipFill>
        <p:spPr>
          <a:xfrm>
            <a:off x="3931982" y="1559700"/>
            <a:ext cx="3421626" cy="5213906"/>
          </a:xfrm>
          <a:prstGeom prst="rect">
            <a:avLst/>
          </a:prstGeom>
        </p:spPr>
      </p:pic>
      <p:pic>
        <p:nvPicPr>
          <p:cNvPr id="4" name="Picture 3">
            <a:extLst>
              <a:ext uri="{FF2B5EF4-FFF2-40B4-BE49-F238E27FC236}">
                <a16:creationId xmlns:a16="http://schemas.microsoft.com/office/drawing/2014/main" id="{1CB8627D-745C-4F79-A791-35140CB22062}"/>
              </a:ext>
            </a:extLst>
          </p:cNvPr>
          <p:cNvPicPr>
            <a:picLocks noChangeAspect="1"/>
          </p:cNvPicPr>
          <p:nvPr/>
        </p:nvPicPr>
        <p:blipFill>
          <a:blip r:embed="rId3"/>
          <a:stretch>
            <a:fillRect/>
          </a:stretch>
        </p:blipFill>
        <p:spPr>
          <a:xfrm>
            <a:off x="7587326" y="1572951"/>
            <a:ext cx="4270619" cy="5119397"/>
          </a:xfrm>
          <a:prstGeom prst="rect">
            <a:avLst/>
          </a:prstGeom>
        </p:spPr>
      </p:pic>
      <p:pic>
        <p:nvPicPr>
          <p:cNvPr id="5" name="Picture 4">
            <a:extLst>
              <a:ext uri="{FF2B5EF4-FFF2-40B4-BE49-F238E27FC236}">
                <a16:creationId xmlns:a16="http://schemas.microsoft.com/office/drawing/2014/main" id="{F479C859-48DE-464C-8948-DF8BF75654B6}"/>
              </a:ext>
            </a:extLst>
          </p:cNvPr>
          <p:cNvPicPr>
            <a:picLocks noChangeAspect="1"/>
          </p:cNvPicPr>
          <p:nvPr/>
        </p:nvPicPr>
        <p:blipFill>
          <a:blip r:embed="rId4"/>
          <a:stretch>
            <a:fillRect/>
          </a:stretch>
        </p:blipFill>
        <p:spPr>
          <a:xfrm>
            <a:off x="276638" y="1588153"/>
            <a:ext cx="3655344" cy="2765770"/>
          </a:xfrm>
          <a:prstGeom prst="rect">
            <a:avLst/>
          </a:prstGeom>
        </p:spPr>
      </p:pic>
    </p:spTree>
    <p:extLst>
      <p:ext uri="{BB962C8B-B14F-4D97-AF65-F5344CB8AC3E}">
        <p14:creationId xmlns:p14="http://schemas.microsoft.com/office/powerpoint/2010/main" val="215829367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80">
                                          <p:stCondLst>
                                            <p:cond delay="0"/>
                                          </p:stCondLst>
                                        </p:cTn>
                                        <p:tgtEl>
                                          <p:spTgt spid="5"/>
                                        </p:tgtEl>
                                      </p:cBhvr>
                                    </p:animEffect>
                                    <p:anim calcmode="lin" valueType="num">
                                      <p:cBhvr>
                                        <p:cTn id="13"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gtEl>
                                      </p:cBhvr>
                                      <p:to x="100000" y="60000"/>
                                    </p:animScale>
                                    <p:animScale>
                                      <p:cBhvr>
                                        <p:cTn id="19" dur="166" decel="50000">
                                          <p:stCondLst>
                                            <p:cond delay="676"/>
                                          </p:stCondLst>
                                        </p:cTn>
                                        <p:tgtEl>
                                          <p:spTgt spid="5"/>
                                        </p:tgtEl>
                                      </p:cBhvr>
                                      <p:to x="100000" y="100000"/>
                                    </p:animScale>
                                    <p:animScale>
                                      <p:cBhvr>
                                        <p:cTn id="20" dur="26">
                                          <p:stCondLst>
                                            <p:cond delay="1312"/>
                                          </p:stCondLst>
                                        </p:cTn>
                                        <p:tgtEl>
                                          <p:spTgt spid="5"/>
                                        </p:tgtEl>
                                      </p:cBhvr>
                                      <p:to x="100000" y="80000"/>
                                    </p:animScale>
                                    <p:animScale>
                                      <p:cBhvr>
                                        <p:cTn id="21" dur="166" decel="50000">
                                          <p:stCondLst>
                                            <p:cond delay="1338"/>
                                          </p:stCondLst>
                                        </p:cTn>
                                        <p:tgtEl>
                                          <p:spTgt spid="5"/>
                                        </p:tgtEl>
                                      </p:cBhvr>
                                      <p:to x="100000" y="100000"/>
                                    </p:animScale>
                                    <p:animScale>
                                      <p:cBhvr>
                                        <p:cTn id="22" dur="26">
                                          <p:stCondLst>
                                            <p:cond delay="1642"/>
                                          </p:stCondLst>
                                        </p:cTn>
                                        <p:tgtEl>
                                          <p:spTgt spid="5"/>
                                        </p:tgtEl>
                                      </p:cBhvr>
                                      <p:to x="100000" y="90000"/>
                                    </p:animScale>
                                    <p:animScale>
                                      <p:cBhvr>
                                        <p:cTn id="23" dur="166" decel="50000">
                                          <p:stCondLst>
                                            <p:cond delay="1668"/>
                                          </p:stCondLst>
                                        </p:cTn>
                                        <p:tgtEl>
                                          <p:spTgt spid="5"/>
                                        </p:tgtEl>
                                      </p:cBhvr>
                                      <p:to x="100000" y="100000"/>
                                    </p:animScale>
                                    <p:animScale>
                                      <p:cBhvr>
                                        <p:cTn id="24" dur="26">
                                          <p:stCondLst>
                                            <p:cond delay="1808"/>
                                          </p:stCondLst>
                                        </p:cTn>
                                        <p:tgtEl>
                                          <p:spTgt spid="5"/>
                                        </p:tgtEl>
                                      </p:cBhvr>
                                      <p:to x="100000" y="95000"/>
                                    </p:animScale>
                                    <p:animScale>
                                      <p:cBhvr>
                                        <p:cTn id="25" dur="166" decel="50000">
                                          <p:stCondLst>
                                            <p:cond delay="1834"/>
                                          </p:stCondLst>
                                        </p:cTn>
                                        <p:tgtEl>
                                          <p:spTgt spid="5"/>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500" fill="hold"/>
                                        <p:tgtEl>
                                          <p:spTgt spid="4"/>
                                        </p:tgtEl>
                                        <p:attrNameLst>
                                          <p:attrName>ppt_x</p:attrName>
                                        </p:attrNameLst>
                                      </p:cBhvr>
                                      <p:tavLst>
                                        <p:tav tm="0">
                                          <p:val>
                                            <p:strVal val="#ppt_x"/>
                                          </p:val>
                                        </p:tav>
                                        <p:tav tm="100000">
                                          <p:val>
                                            <p:strVal val="#ppt_x"/>
                                          </p:val>
                                        </p:tav>
                                      </p:tavLst>
                                    </p:anim>
                                    <p:anim calcmode="lin" valueType="num">
                                      <p:cBhvr additive="base">
                                        <p:cTn id="3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TM03457452[[fn=Celestial]]</Template>
  <TotalTime>110</TotalTime>
  <Words>471</Words>
  <Application>Microsoft Office PowerPoint</Application>
  <PresentationFormat>Widescreen</PresentationFormat>
  <Paragraphs>42</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Algerian</vt:lpstr>
      <vt:lpstr>Arial</vt:lpstr>
      <vt:lpstr>Calibri</vt:lpstr>
      <vt:lpstr>Calibri Light</vt:lpstr>
      <vt:lpstr>Celestial</vt:lpstr>
      <vt:lpstr>Our solar System </vt:lpstr>
      <vt:lpstr>PowerPoint Presentation</vt:lpstr>
      <vt:lpstr>About space</vt:lpstr>
      <vt:lpstr>How to remember The order of the planets</vt:lpstr>
      <vt:lpstr>PowerPoint Presentation</vt:lpstr>
      <vt:lpstr>Facts about are wonderful sun</vt:lpstr>
      <vt:lpstr>Why is Pluto a dwarf planet ?</vt:lpstr>
      <vt:lpstr>asteroids</vt:lpstr>
      <vt:lpstr>Thank you for watching our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Harriet Woodcock</dc:creator>
  <cp:lastModifiedBy>Lucy Wood</cp:lastModifiedBy>
  <cp:revision>14</cp:revision>
  <dcterms:created xsi:type="dcterms:W3CDTF">2022-09-22T13:49:24Z</dcterms:created>
  <dcterms:modified xsi:type="dcterms:W3CDTF">2022-09-29T10:45:23Z</dcterms:modified>
</cp:coreProperties>
</file>