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2" r:id="rId7"/>
    <p:sldId id="261"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074" autoAdjust="0"/>
    <p:restoredTop sz="94660"/>
  </p:normalViewPr>
  <p:slideViewPr>
    <p:cSldViewPr snapToGrid="0">
      <p:cViewPr varScale="1">
        <p:scale>
          <a:sx n="86" d="100"/>
          <a:sy n="86" d="100"/>
        </p:scale>
        <p:origin x="787"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Rectangle 7"/>
          <p:cNvSpPr/>
          <p:nvPr/>
        </p:nvSpPr>
        <p:spPr>
          <a:xfrm>
            <a:off x="11292840" y="0"/>
            <a:ext cx="9144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6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fld id="{2D0B65BB-5E8D-45E3-A6B6-763D74C81214}" type="datetimeFigureOut">
              <a:rPr lang="en-GB" smtClean="0"/>
              <a:t>11/11/2021</a:t>
            </a:fld>
            <a:endParaRPr lang="en-GB"/>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endParaRPr lang="en-GB"/>
          </a:p>
        </p:txBody>
      </p:sp>
      <p:sp>
        <p:nvSpPr>
          <p:cNvPr id="6" name="Slide Number Placeholder 5"/>
          <p:cNvSpPr>
            <a:spLocks noGrp="1"/>
          </p:cNvSpPr>
          <p:nvPr>
            <p:ph type="sldNum" sz="quarter" idx="12"/>
          </p:nvPr>
        </p:nvSpPr>
        <p:spPr/>
        <p:txBody>
          <a:bodyPr vert="horz" lIns="45720" tIns="45720" rIns="45720" bIns="45720" rtlCol="0" anchor="ctr">
            <a:normAutofit/>
          </a:bodyPr>
          <a:lstStyle>
            <a:lvl1pPr>
              <a:defRPr lang="en-US"/>
            </a:lvl1pPr>
          </a:lstStyle>
          <a:p>
            <a:fld id="{1986EDED-09B7-408B-9606-735A695C8A48}" type="slidenum">
              <a:rPr lang="en-GB" smtClean="0"/>
              <a:t>‹#›</a:t>
            </a:fld>
            <a:endParaRPr lang="en-GB"/>
          </a:p>
        </p:txBody>
      </p:sp>
      <p:sp>
        <p:nvSpPr>
          <p:cNvPr id="7" name="Rectangle 6"/>
          <p:cNvSpPr/>
          <p:nvPr/>
        </p:nvSpPr>
        <p:spPr>
          <a:xfrm>
            <a:off x="0" y="0"/>
            <a:ext cx="4572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68915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0B65BB-5E8D-45E3-A6B6-763D74C81214}" type="datetimeFigureOut">
              <a:rPr lang="en-GB" smtClean="0"/>
              <a:t>11/11/2021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86EDED-09B7-408B-9606-735A695C8A48}" type="slidenum">
              <a:rPr lang="en-GB" smtClean="0"/>
              <a:t>‹#›</a:t>
            </a:fld>
            <a:endParaRPr lang="en-GB"/>
          </a:p>
        </p:txBody>
      </p:sp>
    </p:spTree>
    <p:extLst>
      <p:ext uri="{BB962C8B-B14F-4D97-AF65-F5344CB8AC3E}">
        <p14:creationId xmlns:p14="http://schemas.microsoft.com/office/powerpoint/2010/main" val="28566993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Rectangle 7"/>
          <p:cNvSpPr/>
          <p:nvPr/>
        </p:nvSpPr>
        <p:spPr>
          <a:xfrm>
            <a:off x="11292840" y="0"/>
            <a:ext cx="9144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en-US"/>
              <a:t>Click to edit Master title style</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D0B65BB-5E8D-45E3-A6B6-763D74C81214}" type="datetimeFigureOut">
              <a:rPr lang="en-GB" smtClean="0"/>
              <a:t>11/11/2021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86EDED-09B7-408B-9606-735A695C8A48}" type="slidenum">
              <a:rPr lang="en-GB" smtClean="0"/>
              <a:t>‹#›</a:t>
            </a:fld>
            <a:endParaRPr lang="en-GB"/>
          </a:p>
        </p:txBody>
      </p:sp>
      <p:sp>
        <p:nvSpPr>
          <p:cNvPr id="7" name="Rectangle 6"/>
          <p:cNvSpPr/>
          <p:nvPr/>
        </p:nvSpPr>
        <p:spPr>
          <a:xfrm>
            <a:off x="0" y="0"/>
            <a:ext cx="4572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5238285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D0B65BB-5E8D-45E3-A6B6-763D74C81214}" type="datetimeFigureOut">
              <a:rPr lang="en-GB" smtClean="0"/>
              <a:t>11/11/2021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86EDED-09B7-408B-9606-735A695C8A48}" type="slidenum">
              <a:rPr lang="en-GB" smtClean="0"/>
              <a:t>‹#›</a:t>
            </a:fld>
            <a:endParaRPr lang="en-GB"/>
          </a:p>
        </p:txBody>
      </p:sp>
    </p:spTree>
    <p:extLst>
      <p:ext uri="{BB962C8B-B14F-4D97-AF65-F5344CB8AC3E}">
        <p14:creationId xmlns:p14="http://schemas.microsoft.com/office/powerpoint/2010/main" val="15831498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61872" y="1717879"/>
            <a:ext cx="4480560" cy="731520"/>
          </a:xfrm>
        </p:spPr>
        <p:txBody>
          <a:bodyPr anchor="b">
            <a:normAutofit/>
          </a:bodyPr>
          <a:lstStyle>
            <a:lvl1pPr marL="0" indent="0">
              <a:spcBef>
                <a:spcPts val="0"/>
              </a:spcBef>
              <a:buNone/>
              <a:defRPr sz="2000" b="0">
                <a:solidFill>
                  <a:schemeClr val="tx1">
                    <a:lumMod val="6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13"/>
          </p:nvPr>
        </p:nvSpPr>
        <p:spPr>
          <a:xfrm>
            <a:off x="6126480" y="1717879"/>
            <a:ext cx="4480560" cy="731520"/>
          </a:xfrm>
        </p:spPr>
        <p:txBody>
          <a:bodyPr anchor="b">
            <a:normAutofit/>
          </a:bodyPr>
          <a:lstStyle>
            <a:lvl1pPr marL="0" indent="0">
              <a:spcBef>
                <a:spcPts val="0"/>
              </a:spcBef>
              <a:buFontTx/>
              <a:buNone/>
              <a:defRPr lang="en-US" sz="2000" b="0" kern="1200" spc="10" baseline="0" dirty="0">
                <a:solidFill>
                  <a:schemeClr val="tx1">
                    <a:lumMod val="65000"/>
                  </a:schemeClr>
                </a:solidFill>
                <a:latin typeface="+mn-lt"/>
                <a:ea typeface="+mn-ea"/>
                <a:cs typeface="+mn-cs"/>
              </a:defRPr>
            </a:lvl1pPr>
          </a:lstStyle>
          <a:p>
            <a:pPr lvl="0"/>
            <a:r>
              <a:rPr lang="en-US"/>
              <a:t>Edit Master text styles</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D0B65BB-5E8D-45E3-A6B6-763D74C81214}" type="datetimeFigureOut">
              <a:rPr lang="en-GB" smtClean="0"/>
              <a:t>11/11/2021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86EDED-09B7-408B-9606-735A695C8A48}" type="slidenum">
              <a:rPr lang="en-GB" smtClean="0"/>
              <a:t>‹#›</a:t>
            </a:fld>
            <a:endParaRPr lang="en-GB"/>
          </a:p>
        </p:txBody>
      </p:sp>
    </p:spTree>
    <p:extLst>
      <p:ext uri="{BB962C8B-B14F-4D97-AF65-F5344CB8AC3E}">
        <p14:creationId xmlns:p14="http://schemas.microsoft.com/office/powerpoint/2010/main" val="93326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D0B65BB-5E8D-45E3-A6B6-763D74C81214}" type="datetimeFigureOut">
              <a:rPr lang="en-GB" smtClean="0"/>
              <a:t>11/11/2021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86EDED-09B7-408B-9606-735A695C8A48}" type="slidenum">
              <a:rPr lang="en-GB" smtClean="0"/>
              <a:t>‹#›</a:t>
            </a:fld>
            <a:endParaRPr lang="en-GB"/>
          </a:p>
        </p:txBody>
      </p:sp>
    </p:spTree>
    <p:extLst>
      <p:ext uri="{BB962C8B-B14F-4D97-AF65-F5344CB8AC3E}">
        <p14:creationId xmlns:p14="http://schemas.microsoft.com/office/powerpoint/2010/main" val="436078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0B65BB-5E8D-45E3-A6B6-763D74C81214}" type="datetimeFigureOut">
              <a:rPr lang="en-GB" smtClean="0"/>
              <a:t>11/11/2021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86EDED-09B7-408B-9606-735A695C8A48}" type="slidenum">
              <a:rPr lang="en-GB" smtClean="0"/>
              <a:t>‹#›</a:t>
            </a:fld>
            <a:endParaRPr lang="en-GB"/>
          </a:p>
        </p:txBody>
      </p:sp>
    </p:spTree>
    <p:extLst>
      <p:ext uri="{BB962C8B-B14F-4D97-AF65-F5344CB8AC3E}">
        <p14:creationId xmlns:p14="http://schemas.microsoft.com/office/powerpoint/2010/main" val="34737872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D0B65BB-5E8D-45E3-A6B6-763D74C81214}" type="datetimeFigureOut">
              <a:rPr lang="en-GB" smtClean="0"/>
              <a:t>11/11/2021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86EDED-09B7-408B-9606-735A695C8A48}" type="slidenum">
              <a:rPr lang="en-GB" smtClean="0"/>
              <a:t>‹#›</a:t>
            </a:fld>
            <a:endParaRPr lang="en-GB"/>
          </a:p>
        </p:txBody>
      </p:sp>
    </p:spTree>
    <p:extLst>
      <p:ext uri="{BB962C8B-B14F-4D97-AF65-F5344CB8AC3E}">
        <p14:creationId xmlns:p14="http://schemas.microsoft.com/office/powerpoint/2010/main" val="22588998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tx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1292840" cy="512892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tx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D0B65BB-5E8D-45E3-A6B6-763D74C81214}" type="datetimeFigureOut">
              <a:rPr lang="en-GB" smtClean="0"/>
              <a:t>11/11/2021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86EDED-09B7-408B-9606-735A695C8A48}" type="slidenum">
              <a:rPr lang="en-GB" smtClean="0"/>
              <a:t>‹#›</a:t>
            </a:fld>
            <a:endParaRPr lang="en-GB"/>
          </a:p>
        </p:txBody>
      </p:sp>
    </p:spTree>
    <p:extLst>
      <p:ext uri="{BB962C8B-B14F-4D97-AF65-F5344CB8AC3E}">
        <p14:creationId xmlns:p14="http://schemas.microsoft.com/office/powerpoint/2010/main" val="40434302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0B65BB-5E8D-45E3-A6B6-763D74C81214}" type="datetimeFigureOut">
              <a:rPr lang="en-GB" smtClean="0"/>
              <a:t>11/11/2021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86EDED-09B7-408B-9606-735A695C8A48}" type="slidenum">
              <a:rPr lang="en-GB" smtClean="0"/>
              <a:t>‹#›</a:t>
            </a:fld>
            <a:endParaRPr lang="en-GB"/>
          </a:p>
        </p:txBody>
      </p:sp>
    </p:spTree>
    <p:extLst>
      <p:ext uri="{BB962C8B-B14F-4D97-AF65-F5344CB8AC3E}">
        <p14:creationId xmlns:p14="http://schemas.microsoft.com/office/powerpoint/2010/main" val="3460979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0B65BB-5E8D-45E3-A6B6-763D74C81214}" type="datetimeFigureOut">
              <a:rPr lang="en-GB" smtClean="0"/>
              <a:t>11/11/2021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86EDED-09B7-408B-9606-735A695C8A48}" type="slidenum">
              <a:rPr lang="en-GB" smtClean="0"/>
              <a:t>‹#›</a:t>
            </a:fld>
            <a:endParaRPr lang="en-GB"/>
          </a:p>
        </p:txBody>
      </p:sp>
    </p:spTree>
    <p:extLst>
      <p:ext uri="{BB962C8B-B14F-4D97-AF65-F5344CB8AC3E}">
        <p14:creationId xmlns:p14="http://schemas.microsoft.com/office/powerpoint/2010/main" val="2897182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1">
                    <a:lumMod val="50000"/>
                  </a:schemeClr>
                </a:solidFill>
              </a:defRPr>
            </a:lvl1pPr>
          </a:lstStyle>
          <a:p>
            <a:fld id="{2D0B65BB-5E8D-45E3-A6B6-763D74C81214}" type="datetimeFigureOut">
              <a:rPr lang="en-GB" smtClean="0"/>
              <a:t>11/11/2021</a:t>
            </a:fld>
            <a:endParaRPr lang="en-GB"/>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rgbClr val="969696"/>
                </a:solidFill>
              </a:defRPr>
            </a:lvl1pPr>
          </a:lstStyle>
          <a:p>
            <a:endParaRPr lang="en-GB"/>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rgbClr val="777777"/>
                </a:solidFill>
              </a:defRPr>
            </a:lvl1pPr>
          </a:lstStyle>
          <a:p>
            <a:fld id="{1986EDED-09B7-408B-9606-735A695C8A48}" type="slidenum">
              <a:rPr lang="en-GB" smtClean="0"/>
              <a:t>‹#›</a:t>
            </a:fld>
            <a:endParaRPr lang="en-GB"/>
          </a:p>
        </p:txBody>
      </p:sp>
    </p:spTree>
    <p:extLst>
      <p:ext uri="{BB962C8B-B14F-4D97-AF65-F5344CB8AC3E}">
        <p14:creationId xmlns:p14="http://schemas.microsoft.com/office/powerpoint/2010/main" val="238598591"/>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8C89986-069E-4355-917C-8147F5069400}"/>
              </a:ext>
            </a:extLst>
          </p:cNvPr>
          <p:cNvSpPr txBox="1"/>
          <p:nvPr/>
        </p:nvSpPr>
        <p:spPr>
          <a:xfrm>
            <a:off x="1457739" y="1298713"/>
            <a:ext cx="7421218" cy="1200329"/>
          </a:xfrm>
          <a:prstGeom prst="rect">
            <a:avLst/>
          </a:prstGeom>
          <a:noFill/>
        </p:spPr>
        <p:txBody>
          <a:bodyPr wrap="square" rtlCol="0">
            <a:spAutoFit/>
          </a:bodyPr>
          <a:lstStyle/>
          <a:p>
            <a:r>
              <a:rPr lang="en-GB" sz="7200" dirty="0"/>
              <a:t>   War Animals</a:t>
            </a:r>
          </a:p>
        </p:txBody>
      </p:sp>
    </p:spTree>
    <p:extLst>
      <p:ext uri="{BB962C8B-B14F-4D97-AF65-F5344CB8AC3E}">
        <p14:creationId xmlns:p14="http://schemas.microsoft.com/office/powerpoint/2010/main" val="10631700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9CD9232-A093-4959-956F-E57963B5B37F}"/>
              </a:ext>
            </a:extLst>
          </p:cNvPr>
          <p:cNvPicPr>
            <a:picLocks noChangeAspect="1"/>
          </p:cNvPicPr>
          <p:nvPr/>
        </p:nvPicPr>
        <p:blipFill>
          <a:blip r:embed="rId2"/>
          <a:stretch>
            <a:fillRect/>
          </a:stretch>
        </p:blipFill>
        <p:spPr>
          <a:xfrm>
            <a:off x="410403" y="452053"/>
            <a:ext cx="2494248" cy="3082718"/>
          </a:xfrm>
          <a:prstGeom prst="rect">
            <a:avLst/>
          </a:prstGeom>
        </p:spPr>
      </p:pic>
      <p:sp>
        <p:nvSpPr>
          <p:cNvPr id="4" name="TextBox 3">
            <a:extLst>
              <a:ext uri="{FF2B5EF4-FFF2-40B4-BE49-F238E27FC236}">
                <a16:creationId xmlns:a16="http://schemas.microsoft.com/office/drawing/2014/main" id="{DFC468A8-ADC2-4DE6-9BC5-18F1D0388D5E}"/>
              </a:ext>
            </a:extLst>
          </p:cNvPr>
          <p:cNvSpPr txBox="1"/>
          <p:nvPr/>
        </p:nvSpPr>
        <p:spPr>
          <a:xfrm>
            <a:off x="4982817" y="1467678"/>
            <a:ext cx="5777948" cy="3970318"/>
          </a:xfrm>
          <a:prstGeom prst="rect">
            <a:avLst/>
          </a:prstGeom>
          <a:noFill/>
        </p:spPr>
        <p:txBody>
          <a:bodyPr wrap="square" rtlCol="0">
            <a:spAutoFit/>
          </a:bodyPr>
          <a:lstStyle/>
          <a:p>
            <a:r>
              <a:rPr lang="en-GB" sz="2800" dirty="0"/>
              <a:t>There were messenger dogs, mercy dogs, guard dogs </a:t>
            </a:r>
          </a:p>
          <a:p>
            <a:r>
              <a:rPr lang="en-GB" sz="2800" dirty="0"/>
              <a:t>and mascots. Dogs were the first domesticated animal and have been used in  battle throughout history. The Roman Army had whole companies of dogs wearing spiked collars around their neck and ankles</a:t>
            </a:r>
            <a:r>
              <a:rPr lang="en-GB" dirty="0"/>
              <a:t>.</a:t>
            </a:r>
          </a:p>
        </p:txBody>
      </p:sp>
      <p:sp>
        <p:nvSpPr>
          <p:cNvPr id="5" name="TextBox 4">
            <a:extLst>
              <a:ext uri="{FF2B5EF4-FFF2-40B4-BE49-F238E27FC236}">
                <a16:creationId xmlns:a16="http://schemas.microsoft.com/office/drawing/2014/main" id="{B28DC9C5-CC9A-427E-B6FE-7C189C249458}"/>
              </a:ext>
            </a:extLst>
          </p:cNvPr>
          <p:cNvSpPr txBox="1"/>
          <p:nvPr/>
        </p:nvSpPr>
        <p:spPr>
          <a:xfrm>
            <a:off x="6400800" y="143614"/>
            <a:ext cx="3988905" cy="923330"/>
          </a:xfrm>
          <a:prstGeom prst="rect">
            <a:avLst/>
          </a:prstGeom>
          <a:noFill/>
        </p:spPr>
        <p:txBody>
          <a:bodyPr wrap="square" rtlCol="0">
            <a:spAutoFit/>
          </a:bodyPr>
          <a:lstStyle/>
          <a:p>
            <a:r>
              <a:rPr lang="en-GB" sz="5400" dirty="0"/>
              <a:t>Dogs</a:t>
            </a:r>
          </a:p>
        </p:txBody>
      </p:sp>
      <p:pic>
        <p:nvPicPr>
          <p:cNvPr id="6" name="Content Placeholder 3">
            <a:extLst>
              <a:ext uri="{FF2B5EF4-FFF2-40B4-BE49-F238E27FC236}">
                <a16:creationId xmlns:a16="http://schemas.microsoft.com/office/drawing/2014/main" id="{90C403FB-CE52-4EA6-AB5E-B78145C60FCE}"/>
              </a:ext>
            </a:extLst>
          </p:cNvPr>
          <p:cNvPicPr>
            <a:picLocks noChangeAspect="1"/>
          </p:cNvPicPr>
          <p:nvPr/>
        </p:nvPicPr>
        <p:blipFill>
          <a:blip r:embed="rId3"/>
          <a:stretch>
            <a:fillRect/>
          </a:stretch>
        </p:blipFill>
        <p:spPr>
          <a:xfrm>
            <a:off x="577678" y="4178634"/>
            <a:ext cx="2494248" cy="2679366"/>
          </a:xfrm>
          <a:prstGeom prst="rect">
            <a:avLst/>
          </a:prstGeom>
        </p:spPr>
      </p:pic>
    </p:spTree>
    <p:extLst>
      <p:ext uri="{BB962C8B-B14F-4D97-AF65-F5344CB8AC3E}">
        <p14:creationId xmlns:p14="http://schemas.microsoft.com/office/powerpoint/2010/main" val="12255313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barn(inVertical)">
                                      <p:cBhvr>
                                        <p:cTn id="3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53B5142-0F98-47E3-8781-1FD78F0B1B9A}"/>
              </a:ext>
            </a:extLst>
          </p:cNvPr>
          <p:cNvPicPr>
            <a:picLocks noChangeAspect="1"/>
          </p:cNvPicPr>
          <p:nvPr/>
        </p:nvPicPr>
        <p:blipFill>
          <a:blip r:embed="rId2"/>
          <a:stretch>
            <a:fillRect/>
          </a:stretch>
        </p:blipFill>
        <p:spPr>
          <a:xfrm>
            <a:off x="0" y="462243"/>
            <a:ext cx="2606443" cy="2840355"/>
          </a:xfrm>
          <a:prstGeom prst="rect">
            <a:avLst/>
          </a:prstGeom>
        </p:spPr>
      </p:pic>
      <p:sp>
        <p:nvSpPr>
          <p:cNvPr id="3" name="TextBox 2">
            <a:extLst>
              <a:ext uri="{FF2B5EF4-FFF2-40B4-BE49-F238E27FC236}">
                <a16:creationId xmlns:a16="http://schemas.microsoft.com/office/drawing/2014/main" id="{EE47C15C-0B98-4182-B59F-BB61543073BB}"/>
              </a:ext>
            </a:extLst>
          </p:cNvPr>
          <p:cNvSpPr txBox="1"/>
          <p:nvPr/>
        </p:nvSpPr>
        <p:spPr>
          <a:xfrm>
            <a:off x="6917167" y="915459"/>
            <a:ext cx="2323652" cy="707886"/>
          </a:xfrm>
          <a:prstGeom prst="rect">
            <a:avLst/>
          </a:prstGeom>
          <a:noFill/>
        </p:spPr>
        <p:txBody>
          <a:bodyPr wrap="square" rtlCol="0">
            <a:spAutoFit/>
          </a:bodyPr>
          <a:lstStyle/>
          <a:p>
            <a:r>
              <a:rPr lang="en-GB" sz="4000" dirty="0"/>
              <a:t>Horses</a:t>
            </a:r>
          </a:p>
        </p:txBody>
      </p:sp>
      <p:sp>
        <p:nvSpPr>
          <p:cNvPr id="4" name="TextBox 3">
            <a:extLst>
              <a:ext uri="{FF2B5EF4-FFF2-40B4-BE49-F238E27FC236}">
                <a16:creationId xmlns:a16="http://schemas.microsoft.com/office/drawing/2014/main" id="{85D3EB59-388D-454B-8915-A269DAB6ECE9}"/>
              </a:ext>
            </a:extLst>
          </p:cNvPr>
          <p:cNvSpPr txBox="1"/>
          <p:nvPr/>
        </p:nvSpPr>
        <p:spPr>
          <a:xfrm>
            <a:off x="4783119" y="2388198"/>
            <a:ext cx="6308015" cy="3416320"/>
          </a:xfrm>
          <a:prstGeom prst="rect">
            <a:avLst/>
          </a:prstGeom>
          <a:noFill/>
        </p:spPr>
        <p:txBody>
          <a:bodyPr wrap="square" rtlCol="0">
            <a:spAutoFit/>
          </a:bodyPr>
          <a:lstStyle/>
          <a:p>
            <a:r>
              <a:rPr lang="en-GB" sz="2400" dirty="0"/>
              <a:t>Humans began to domesticate horses in Central Asia around 4000 BC and they’ve been used in warfare for most recorded history. They are prey animals and so their first reaction to threat is to startle and flee. Despite  this, against their natural instincts, they’ve raced into countless battles, carrying their riders. Over eight million died in WW1</a:t>
            </a:r>
            <a:r>
              <a:rPr lang="en-GB" dirty="0"/>
              <a:t>.  </a:t>
            </a:r>
          </a:p>
        </p:txBody>
      </p:sp>
      <p:pic>
        <p:nvPicPr>
          <p:cNvPr id="5" name="Picture 4">
            <a:extLst>
              <a:ext uri="{FF2B5EF4-FFF2-40B4-BE49-F238E27FC236}">
                <a16:creationId xmlns:a16="http://schemas.microsoft.com/office/drawing/2014/main" id="{25748941-379B-4CA7-AF56-1C90BFF76ED4}"/>
              </a:ext>
            </a:extLst>
          </p:cNvPr>
          <p:cNvPicPr>
            <a:picLocks noChangeAspect="1"/>
          </p:cNvPicPr>
          <p:nvPr/>
        </p:nvPicPr>
        <p:blipFill>
          <a:blip r:embed="rId3"/>
          <a:stretch>
            <a:fillRect/>
          </a:stretch>
        </p:blipFill>
        <p:spPr>
          <a:xfrm>
            <a:off x="387276" y="3429000"/>
            <a:ext cx="3476437" cy="2275578"/>
          </a:xfrm>
          <a:prstGeom prst="rect">
            <a:avLst/>
          </a:prstGeom>
        </p:spPr>
      </p:pic>
    </p:spTree>
    <p:extLst>
      <p:ext uri="{BB962C8B-B14F-4D97-AF65-F5344CB8AC3E}">
        <p14:creationId xmlns:p14="http://schemas.microsoft.com/office/powerpoint/2010/main" val="21647709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in)">
                                      <p:cBhvr>
                                        <p:cTn id="11" dur="20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inVertical)">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B658E59-6C6B-405C-A622-65D787434D20}"/>
              </a:ext>
            </a:extLst>
          </p:cNvPr>
          <p:cNvSpPr txBox="1"/>
          <p:nvPr/>
        </p:nvSpPr>
        <p:spPr>
          <a:xfrm>
            <a:off x="6798831" y="1054250"/>
            <a:ext cx="2861535" cy="769441"/>
          </a:xfrm>
          <a:prstGeom prst="rect">
            <a:avLst/>
          </a:prstGeom>
          <a:noFill/>
        </p:spPr>
        <p:txBody>
          <a:bodyPr wrap="square" rtlCol="0">
            <a:spAutoFit/>
          </a:bodyPr>
          <a:lstStyle/>
          <a:p>
            <a:r>
              <a:rPr lang="en-GB" sz="4400" dirty="0"/>
              <a:t>Baboons</a:t>
            </a:r>
          </a:p>
        </p:txBody>
      </p:sp>
      <p:sp>
        <p:nvSpPr>
          <p:cNvPr id="8" name="TextBox 7">
            <a:extLst>
              <a:ext uri="{FF2B5EF4-FFF2-40B4-BE49-F238E27FC236}">
                <a16:creationId xmlns:a16="http://schemas.microsoft.com/office/drawing/2014/main" id="{6E1C799A-B26C-4BB8-802F-D344C324804E}"/>
              </a:ext>
            </a:extLst>
          </p:cNvPr>
          <p:cNvSpPr txBox="1"/>
          <p:nvPr/>
        </p:nvSpPr>
        <p:spPr>
          <a:xfrm>
            <a:off x="7659442" y="1823691"/>
            <a:ext cx="2947597" cy="4585871"/>
          </a:xfrm>
          <a:prstGeom prst="rect">
            <a:avLst/>
          </a:prstGeom>
          <a:noFill/>
        </p:spPr>
        <p:txBody>
          <a:bodyPr wrap="square" rtlCol="0">
            <a:spAutoFit/>
          </a:bodyPr>
          <a:lstStyle/>
          <a:p>
            <a:r>
              <a:rPr lang="en-US" sz="2800" dirty="0"/>
              <a:t>The baboon </a:t>
            </a:r>
            <a:r>
              <a:rPr lang="en-US" sz="3200" dirty="0"/>
              <a:t>drew rations, marched and drilled,</a:t>
            </a:r>
          </a:p>
          <a:p>
            <a:r>
              <a:rPr lang="en-US" sz="3200" dirty="0"/>
              <a:t>and went to the nightmare of Delville Woods and Passchendale.  </a:t>
            </a:r>
          </a:p>
        </p:txBody>
      </p:sp>
      <p:pic>
        <p:nvPicPr>
          <p:cNvPr id="9" name="Picture 8">
            <a:extLst>
              <a:ext uri="{FF2B5EF4-FFF2-40B4-BE49-F238E27FC236}">
                <a16:creationId xmlns:a16="http://schemas.microsoft.com/office/drawing/2014/main" id="{F2C4CEC6-5C60-49A9-B1D2-C1E893044C46}"/>
              </a:ext>
            </a:extLst>
          </p:cNvPr>
          <p:cNvPicPr>
            <a:picLocks noChangeAspect="1"/>
          </p:cNvPicPr>
          <p:nvPr/>
        </p:nvPicPr>
        <p:blipFill>
          <a:blip r:embed="rId2"/>
          <a:stretch>
            <a:fillRect/>
          </a:stretch>
        </p:blipFill>
        <p:spPr>
          <a:xfrm>
            <a:off x="0" y="1141367"/>
            <a:ext cx="6618082" cy="4866779"/>
          </a:xfrm>
          <a:prstGeom prst="rect">
            <a:avLst/>
          </a:prstGeom>
        </p:spPr>
      </p:pic>
    </p:spTree>
    <p:extLst>
      <p:ext uri="{BB962C8B-B14F-4D97-AF65-F5344CB8AC3E}">
        <p14:creationId xmlns:p14="http://schemas.microsoft.com/office/powerpoint/2010/main" val="207102183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80">
                                          <p:stCondLst>
                                            <p:cond delay="0"/>
                                          </p:stCondLst>
                                        </p:cTn>
                                        <p:tgtEl>
                                          <p:spTgt spid="8"/>
                                        </p:tgtEl>
                                      </p:cBhvr>
                                    </p:animEffect>
                                    <p:anim calcmode="lin" valueType="num">
                                      <p:cBhvr>
                                        <p:cTn id="1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23" dur="26">
                                          <p:stCondLst>
                                            <p:cond delay="650"/>
                                          </p:stCondLst>
                                        </p:cTn>
                                        <p:tgtEl>
                                          <p:spTgt spid="8"/>
                                        </p:tgtEl>
                                      </p:cBhvr>
                                      <p:to x="100000" y="60000"/>
                                    </p:animScale>
                                    <p:animScale>
                                      <p:cBhvr>
                                        <p:cTn id="24" dur="166" decel="50000">
                                          <p:stCondLst>
                                            <p:cond delay="676"/>
                                          </p:stCondLst>
                                        </p:cTn>
                                        <p:tgtEl>
                                          <p:spTgt spid="8"/>
                                        </p:tgtEl>
                                      </p:cBhvr>
                                      <p:to x="100000" y="100000"/>
                                    </p:animScale>
                                    <p:animScale>
                                      <p:cBhvr>
                                        <p:cTn id="25" dur="26">
                                          <p:stCondLst>
                                            <p:cond delay="1312"/>
                                          </p:stCondLst>
                                        </p:cTn>
                                        <p:tgtEl>
                                          <p:spTgt spid="8"/>
                                        </p:tgtEl>
                                      </p:cBhvr>
                                      <p:to x="100000" y="80000"/>
                                    </p:animScale>
                                    <p:animScale>
                                      <p:cBhvr>
                                        <p:cTn id="26" dur="166" decel="50000">
                                          <p:stCondLst>
                                            <p:cond delay="1338"/>
                                          </p:stCondLst>
                                        </p:cTn>
                                        <p:tgtEl>
                                          <p:spTgt spid="8"/>
                                        </p:tgtEl>
                                      </p:cBhvr>
                                      <p:to x="100000" y="100000"/>
                                    </p:animScale>
                                    <p:animScale>
                                      <p:cBhvr>
                                        <p:cTn id="27" dur="26">
                                          <p:stCondLst>
                                            <p:cond delay="1642"/>
                                          </p:stCondLst>
                                        </p:cTn>
                                        <p:tgtEl>
                                          <p:spTgt spid="8"/>
                                        </p:tgtEl>
                                      </p:cBhvr>
                                      <p:to x="100000" y="90000"/>
                                    </p:animScale>
                                    <p:animScale>
                                      <p:cBhvr>
                                        <p:cTn id="28" dur="166" decel="50000">
                                          <p:stCondLst>
                                            <p:cond delay="1668"/>
                                          </p:stCondLst>
                                        </p:cTn>
                                        <p:tgtEl>
                                          <p:spTgt spid="8"/>
                                        </p:tgtEl>
                                      </p:cBhvr>
                                      <p:to x="100000" y="100000"/>
                                    </p:animScale>
                                    <p:animScale>
                                      <p:cBhvr>
                                        <p:cTn id="29" dur="26">
                                          <p:stCondLst>
                                            <p:cond delay="1808"/>
                                          </p:stCondLst>
                                        </p:cTn>
                                        <p:tgtEl>
                                          <p:spTgt spid="8"/>
                                        </p:tgtEl>
                                      </p:cBhvr>
                                      <p:to x="100000" y="95000"/>
                                    </p:animScale>
                                    <p:animScale>
                                      <p:cBhvr>
                                        <p:cTn id="30"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37A6445-37D1-43BB-A4BF-78254282E576}"/>
              </a:ext>
            </a:extLst>
          </p:cNvPr>
          <p:cNvPicPr>
            <a:picLocks noChangeAspect="1"/>
          </p:cNvPicPr>
          <p:nvPr/>
        </p:nvPicPr>
        <p:blipFill>
          <a:blip r:embed="rId2"/>
          <a:stretch>
            <a:fillRect/>
          </a:stretch>
        </p:blipFill>
        <p:spPr>
          <a:xfrm>
            <a:off x="127736" y="1032112"/>
            <a:ext cx="4730868" cy="3411098"/>
          </a:xfrm>
          <a:prstGeom prst="rect">
            <a:avLst/>
          </a:prstGeom>
        </p:spPr>
      </p:pic>
      <p:sp>
        <p:nvSpPr>
          <p:cNvPr id="3" name="TextBox 2">
            <a:extLst>
              <a:ext uri="{FF2B5EF4-FFF2-40B4-BE49-F238E27FC236}">
                <a16:creationId xmlns:a16="http://schemas.microsoft.com/office/drawing/2014/main" id="{12946EBF-DB2F-4C05-96C8-4FA1FD60B248}"/>
              </a:ext>
            </a:extLst>
          </p:cNvPr>
          <p:cNvSpPr txBox="1"/>
          <p:nvPr/>
        </p:nvSpPr>
        <p:spPr>
          <a:xfrm>
            <a:off x="6096000" y="395785"/>
            <a:ext cx="4371833" cy="1107996"/>
          </a:xfrm>
          <a:prstGeom prst="rect">
            <a:avLst/>
          </a:prstGeom>
          <a:noFill/>
        </p:spPr>
        <p:txBody>
          <a:bodyPr wrap="square" rtlCol="0">
            <a:spAutoFit/>
          </a:bodyPr>
          <a:lstStyle/>
          <a:p>
            <a:r>
              <a:rPr lang="en-GB" sz="6600" dirty="0"/>
              <a:t>Dolphins</a:t>
            </a:r>
          </a:p>
        </p:txBody>
      </p:sp>
      <p:sp>
        <p:nvSpPr>
          <p:cNvPr id="4" name="TextBox 3">
            <a:extLst>
              <a:ext uri="{FF2B5EF4-FFF2-40B4-BE49-F238E27FC236}">
                <a16:creationId xmlns:a16="http://schemas.microsoft.com/office/drawing/2014/main" id="{4CFD2D73-15DF-47BB-80F9-5010512A8234}"/>
              </a:ext>
            </a:extLst>
          </p:cNvPr>
          <p:cNvSpPr txBox="1"/>
          <p:nvPr/>
        </p:nvSpPr>
        <p:spPr>
          <a:xfrm>
            <a:off x="5363571" y="1787856"/>
            <a:ext cx="5322627" cy="3970318"/>
          </a:xfrm>
          <a:prstGeom prst="rect">
            <a:avLst/>
          </a:prstGeom>
          <a:noFill/>
        </p:spPr>
        <p:txBody>
          <a:bodyPr wrap="square" rtlCol="0">
            <a:spAutoFit/>
          </a:bodyPr>
          <a:lstStyle/>
          <a:p>
            <a:r>
              <a:rPr lang="en-GB" sz="2800" dirty="0"/>
              <a:t>Military trained dolphins are able to find underwater mines and rescue lost naval swimmers. Their training is similar to how military dogs are trained, and for a dog or a dolphin mine detection is simply a game rather than a matter of life and death.</a:t>
            </a:r>
          </a:p>
        </p:txBody>
      </p:sp>
    </p:spTree>
    <p:extLst>
      <p:ext uri="{BB962C8B-B14F-4D97-AF65-F5344CB8AC3E}">
        <p14:creationId xmlns:p14="http://schemas.microsoft.com/office/powerpoint/2010/main" val="57318721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fltVal val="0"/>
                                          </p:val>
                                        </p:tav>
                                        <p:tav tm="100000">
                                          <p:val>
                                            <p:strVal val="#ppt_w"/>
                                          </p:val>
                                        </p:tav>
                                      </p:tavLst>
                                    </p:anim>
                                    <p:anim calcmode="lin" valueType="num">
                                      <p:cBhvr>
                                        <p:cTn id="13" dur="1000" fill="hold"/>
                                        <p:tgtEl>
                                          <p:spTgt spid="3"/>
                                        </p:tgtEl>
                                        <p:attrNameLst>
                                          <p:attrName>ppt_h</p:attrName>
                                        </p:attrNameLst>
                                      </p:cBhvr>
                                      <p:tavLst>
                                        <p:tav tm="0">
                                          <p:val>
                                            <p:fltVal val="0"/>
                                          </p:val>
                                        </p:tav>
                                        <p:tav tm="100000">
                                          <p:val>
                                            <p:strVal val="#ppt_h"/>
                                          </p:val>
                                        </p:tav>
                                      </p:tavLst>
                                    </p:anim>
                                    <p:anim calcmode="lin" valueType="num">
                                      <p:cBhvr>
                                        <p:cTn id="14" dur="1000" fill="hold"/>
                                        <p:tgtEl>
                                          <p:spTgt spid="3"/>
                                        </p:tgtEl>
                                        <p:attrNameLst>
                                          <p:attrName>style.rotation</p:attrName>
                                        </p:attrNameLst>
                                      </p:cBhvr>
                                      <p:tavLst>
                                        <p:tav tm="0">
                                          <p:val>
                                            <p:fltVal val="90"/>
                                          </p:val>
                                        </p:tav>
                                        <p:tav tm="100000">
                                          <p:val>
                                            <p:fltVal val="0"/>
                                          </p:val>
                                        </p:tav>
                                      </p:tavLst>
                                    </p:anim>
                                    <p:animEffect transition="in" filter="fade">
                                      <p:cBhvr>
                                        <p:cTn id="15" dur="10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D8624EE-55D0-4819-B78A-AE55C96391EE}"/>
              </a:ext>
            </a:extLst>
          </p:cNvPr>
          <p:cNvSpPr txBox="1"/>
          <p:nvPr/>
        </p:nvSpPr>
        <p:spPr>
          <a:xfrm>
            <a:off x="7670042" y="436728"/>
            <a:ext cx="1992574" cy="923330"/>
          </a:xfrm>
          <a:prstGeom prst="rect">
            <a:avLst/>
          </a:prstGeom>
          <a:noFill/>
        </p:spPr>
        <p:txBody>
          <a:bodyPr wrap="square" rtlCol="0">
            <a:spAutoFit/>
          </a:bodyPr>
          <a:lstStyle/>
          <a:p>
            <a:r>
              <a:rPr lang="en-GB" sz="5400" dirty="0"/>
              <a:t>Cats</a:t>
            </a:r>
          </a:p>
        </p:txBody>
      </p:sp>
      <p:sp>
        <p:nvSpPr>
          <p:cNvPr id="3" name="TextBox 2">
            <a:extLst>
              <a:ext uri="{FF2B5EF4-FFF2-40B4-BE49-F238E27FC236}">
                <a16:creationId xmlns:a16="http://schemas.microsoft.com/office/drawing/2014/main" id="{DCB09160-55DA-4085-A9B9-C69430D5075A}"/>
              </a:ext>
            </a:extLst>
          </p:cNvPr>
          <p:cNvSpPr txBox="1"/>
          <p:nvPr/>
        </p:nvSpPr>
        <p:spPr>
          <a:xfrm>
            <a:off x="6250676" y="2402006"/>
            <a:ext cx="5022376" cy="3785652"/>
          </a:xfrm>
          <a:prstGeom prst="rect">
            <a:avLst/>
          </a:prstGeom>
          <a:noFill/>
        </p:spPr>
        <p:txBody>
          <a:bodyPr wrap="square" rtlCol="0">
            <a:spAutoFit/>
          </a:bodyPr>
          <a:lstStyle/>
          <a:p>
            <a:r>
              <a:rPr lang="en-GB" sz="4000" dirty="0"/>
              <a:t>Morale boosters and rat catchers. Trench life was a little more bearable thanks to the moggies at the front.</a:t>
            </a:r>
          </a:p>
        </p:txBody>
      </p:sp>
      <p:pic>
        <p:nvPicPr>
          <p:cNvPr id="4" name="Picture 3">
            <a:extLst>
              <a:ext uri="{FF2B5EF4-FFF2-40B4-BE49-F238E27FC236}">
                <a16:creationId xmlns:a16="http://schemas.microsoft.com/office/drawing/2014/main" id="{F764633B-DF46-4319-BF7F-2129EE8266FB}"/>
              </a:ext>
            </a:extLst>
          </p:cNvPr>
          <p:cNvPicPr>
            <a:picLocks noChangeAspect="1"/>
          </p:cNvPicPr>
          <p:nvPr/>
        </p:nvPicPr>
        <p:blipFill>
          <a:blip r:embed="rId2"/>
          <a:stretch>
            <a:fillRect/>
          </a:stretch>
        </p:blipFill>
        <p:spPr>
          <a:xfrm>
            <a:off x="427629" y="1051129"/>
            <a:ext cx="4444622" cy="3785652"/>
          </a:xfrm>
          <a:prstGeom prst="rect">
            <a:avLst/>
          </a:prstGeom>
        </p:spPr>
      </p:pic>
    </p:spTree>
    <p:extLst>
      <p:ext uri="{BB962C8B-B14F-4D97-AF65-F5344CB8AC3E}">
        <p14:creationId xmlns:p14="http://schemas.microsoft.com/office/powerpoint/2010/main" val="170622178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C0AA804-A472-4781-8CE6-821BC72F55EC}"/>
              </a:ext>
            </a:extLst>
          </p:cNvPr>
          <p:cNvSpPr txBox="1"/>
          <p:nvPr/>
        </p:nvSpPr>
        <p:spPr>
          <a:xfrm>
            <a:off x="1978925" y="409433"/>
            <a:ext cx="9498843" cy="1107996"/>
          </a:xfrm>
          <a:prstGeom prst="rect">
            <a:avLst/>
          </a:prstGeom>
          <a:noFill/>
        </p:spPr>
        <p:txBody>
          <a:bodyPr wrap="square" rtlCol="0">
            <a:spAutoFit/>
          </a:bodyPr>
          <a:lstStyle/>
          <a:p>
            <a:r>
              <a:rPr lang="en-GB" sz="6600" dirty="0"/>
              <a:t>Thanks for watching!</a:t>
            </a:r>
          </a:p>
        </p:txBody>
      </p:sp>
      <p:pic>
        <p:nvPicPr>
          <p:cNvPr id="3" name="Picture 2">
            <a:extLst>
              <a:ext uri="{FF2B5EF4-FFF2-40B4-BE49-F238E27FC236}">
                <a16:creationId xmlns:a16="http://schemas.microsoft.com/office/drawing/2014/main" id="{B10D899B-33E6-4A70-8531-8240C0CF768A}"/>
              </a:ext>
            </a:extLst>
          </p:cNvPr>
          <p:cNvPicPr>
            <a:picLocks noChangeAspect="1"/>
          </p:cNvPicPr>
          <p:nvPr/>
        </p:nvPicPr>
        <p:blipFill>
          <a:blip r:embed="rId2"/>
          <a:stretch>
            <a:fillRect/>
          </a:stretch>
        </p:blipFill>
        <p:spPr>
          <a:xfrm>
            <a:off x="218365" y="1485758"/>
            <a:ext cx="5027138" cy="3403588"/>
          </a:xfrm>
          <a:prstGeom prst="rect">
            <a:avLst/>
          </a:prstGeom>
        </p:spPr>
      </p:pic>
      <p:pic>
        <p:nvPicPr>
          <p:cNvPr id="4" name="Picture 3">
            <a:extLst>
              <a:ext uri="{FF2B5EF4-FFF2-40B4-BE49-F238E27FC236}">
                <a16:creationId xmlns:a16="http://schemas.microsoft.com/office/drawing/2014/main" id="{D129E372-9527-4C8B-94E1-D75E061338BE}"/>
              </a:ext>
            </a:extLst>
          </p:cNvPr>
          <p:cNvPicPr>
            <a:picLocks noChangeAspect="1"/>
          </p:cNvPicPr>
          <p:nvPr/>
        </p:nvPicPr>
        <p:blipFill>
          <a:blip r:embed="rId3"/>
          <a:stretch>
            <a:fillRect/>
          </a:stretch>
        </p:blipFill>
        <p:spPr>
          <a:xfrm>
            <a:off x="5245503" y="1517429"/>
            <a:ext cx="5379913" cy="3371917"/>
          </a:xfrm>
          <a:prstGeom prst="rect">
            <a:avLst/>
          </a:prstGeom>
        </p:spPr>
      </p:pic>
      <p:pic>
        <p:nvPicPr>
          <p:cNvPr id="5" name="Picture 4">
            <a:extLst>
              <a:ext uri="{FF2B5EF4-FFF2-40B4-BE49-F238E27FC236}">
                <a16:creationId xmlns:a16="http://schemas.microsoft.com/office/drawing/2014/main" id="{D1EB2EE3-5B4F-4B55-B84D-F304F9B9F7AE}"/>
              </a:ext>
            </a:extLst>
          </p:cNvPr>
          <p:cNvPicPr>
            <a:picLocks noChangeAspect="1"/>
          </p:cNvPicPr>
          <p:nvPr/>
        </p:nvPicPr>
        <p:blipFill>
          <a:blip r:embed="rId4"/>
          <a:stretch>
            <a:fillRect/>
          </a:stretch>
        </p:blipFill>
        <p:spPr>
          <a:xfrm>
            <a:off x="6096000" y="4921017"/>
            <a:ext cx="2296520" cy="2070112"/>
          </a:xfrm>
          <a:prstGeom prst="rect">
            <a:avLst/>
          </a:prstGeom>
        </p:spPr>
      </p:pic>
    </p:spTree>
    <p:extLst>
      <p:ext uri="{BB962C8B-B14F-4D97-AF65-F5344CB8AC3E}">
        <p14:creationId xmlns:p14="http://schemas.microsoft.com/office/powerpoint/2010/main" val="140621544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theme/theme1.xml><?xml version="1.0" encoding="utf-8"?>
<a:theme xmlns:a="http://schemas.openxmlformats.org/drawingml/2006/main" name="View">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3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3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3866257B-E5CE-4C43-9210-F2DE76BE10B5}"/>
    </a:ext>
  </a:extLst>
</a:theme>
</file>

<file path=docProps/app.xml><?xml version="1.0" encoding="utf-8"?>
<Properties xmlns="http://schemas.openxmlformats.org/officeDocument/2006/extended-properties" xmlns:vt="http://schemas.openxmlformats.org/officeDocument/2006/docPropsVTypes">
  <Template>TM03457515[[fn=View]]</Template>
  <TotalTime>158</TotalTime>
  <Words>210</Words>
  <Application>Microsoft Office PowerPoint</Application>
  <PresentationFormat>Widescreen</PresentationFormat>
  <Paragraphs>14</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Century Schoolbook</vt:lpstr>
      <vt:lpstr>Wingdings 2</vt:lpstr>
      <vt:lpstr>View</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Harriet Woodcock</dc:creator>
  <cp:lastModifiedBy>Lucy Wood</cp:lastModifiedBy>
  <cp:revision>14</cp:revision>
  <dcterms:created xsi:type="dcterms:W3CDTF">2021-11-11T11:30:46Z</dcterms:created>
  <dcterms:modified xsi:type="dcterms:W3CDTF">2021-11-11T16:46:55Z</dcterms:modified>
</cp:coreProperties>
</file>