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60" r:id="rId5"/>
    <p:sldId id="259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4" d="100"/>
          <a:sy n="84" d="100"/>
        </p:scale>
        <p:origin x="115" y="13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1/24/2021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1/24/2021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1/24/2021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1/24/2021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1/24/2021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1/24/2021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1/24/2021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1/24/2021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48A87A34-81AB-432B-8DAE-1953F412C126}" type="datetimeFigureOut">
              <a:rPr lang="en-US" dirty="0"/>
              <a:pPr/>
              <a:t>1/24/2021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1/24/2021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1/24/2021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1/24/2021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71970E47-4232-456B-A866-6622E99AA8D0}"/>
              </a:ext>
            </a:extLst>
          </p:cNvPr>
          <p:cNvSpPr/>
          <p:nvPr/>
        </p:nvSpPr>
        <p:spPr>
          <a:xfrm>
            <a:off x="1553631" y="312710"/>
            <a:ext cx="8797731" cy="13582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9000"/>
              </a:lnSpc>
              <a:spcAft>
                <a:spcPts val="600"/>
              </a:spcAft>
            </a:pPr>
            <a:r>
              <a:rPr lang="en-GB" sz="7200" kern="1400" dirty="0">
                <a:solidFill>
                  <a:srgbClr val="000000"/>
                </a:solidFill>
                <a:latin typeface="NTPreCursivefk" panose="03000400000000000000" pitchFamily="66" charset="0"/>
              </a:rPr>
              <a:t>2D vs 3D shapes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08158B4-9D66-47CB-B200-C74C5A01F879}"/>
              </a:ext>
            </a:extLst>
          </p:cNvPr>
          <p:cNvSpPr/>
          <p:nvPr/>
        </p:nvSpPr>
        <p:spPr>
          <a:xfrm>
            <a:off x="3178339" y="2070743"/>
            <a:ext cx="5548314" cy="135825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9000"/>
              </a:lnSpc>
              <a:spcAft>
                <a:spcPts val="600"/>
              </a:spcAft>
            </a:pPr>
            <a:r>
              <a:rPr lang="en-GB" sz="7200" kern="1400" dirty="0">
                <a:solidFill>
                  <a:srgbClr val="000000"/>
                </a:solidFill>
                <a:latin typeface="NTPreCursivefk" panose="03000400000000000000" pitchFamily="66" charset="0"/>
              </a:rPr>
              <a:t>Sphere and Cube</a:t>
            </a:r>
            <a:endParaRPr lang="en-GB" sz="7200" kern="1400" dirty="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958DE076-5BFB-4B35-8BF6-0A7E9968172D}"/>
              </a:ext>
            </a:extLst>
          </p:cNvPr>
          <p:cNvSpPr/>
          <p:nvPr/>
        </p:nvSpPr>
        <p:spPr>
          <a:xfrm>
            <a:off x="1287262" y="3994951"/>
            <a:ext cx="2157274" cy="18731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4B8FC1D-6701-4689-A966-33B1FCCF4227}"/>
              </a:ext>
            </a:extLst>
          </p:cNvPr>
          <p:cNvSpPr/>
          <p:nvPr/>
        </p:nvSpPr>
        <p:spPr>
          <a:xfrm>
            <a:off x="3844031" y="3994951"/>
            <a:ext cx="1908699" cy="187318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CC772987-73EB-4BB6-90C5-D861739D7B9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52225" y="3994951"/>
            <a:ext cx="1960444" cy="1869962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DADC9CC2-5FE9-49CC-A7DF-C6BA938E608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51112" y="3994952"/>
            <a:ext cx="1813820" cy="18699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98865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6F7721E-7D13-48AE-9F31-21217C7760D6}"/>
              </a:ext>
            </a:extLst>
          </p:cNvPr>
          <p:cNvSpPr/>
          <p:nvPr/>
        </p:nvSpPr>
        <p:spPr>
          <a:xfrm>
            <a:off x="1553630" y="81891"/>
            <a:ext cx="8797731" cy="13582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9000"/>
              </a:lnSpc>
              <a:spcAft>
                <a:spcPts val="600"/>
              </a:spcAft>
            </a:pPr>
            <a:r>
              <a:rPr lang="en-GB" sz="7200" kern="1400" dirty="0">
                <a:solidFill>
                  <a:srgbClr val="000000"/>
                </a:solidFill>
                <a:latin typeface="NTPreCursivefk" panose="03000400000000000000" pitchFamily="66" charset="0"/>
              </a:rPr>
              <a:t>A 2D shape is “flat.”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B233494-5E42-4D1B-AEB3-BBAE5E70F59E}"/>
              </a:ext>
            </a:extLst>
          </p:cNvPr>
          <p:cNvSpPr/>
          <p:nvPr/>
        </p:nvSpPr>
        <p:spPr>
          <a:xfrm>
            <a:off x="1553630" y="1706504"/>
            <a:ext cx="8797731" cy="39952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9000"/>
              </a:lnSpc>
              <a:spcAft>
                <a:spcPts val="600"/>
              </a:spcAft>
            </a:pPr>
            <a:r>
              <a:rPr lang="en-GB" sz="7200" kern="1400" dirty="0">
                <a:solidFill>
                  <a:srgbClr val="000000"/>
                </a:solidFill>
                <a:latin typeface="NTPreCursivefk" panose="03000400000000000000" pitchFamily="66" charset="0"/>
              </a:rPr>
              <a:t>When describing a 2D shape we say they have sides and corners.</a:t>
            </a:r>
          </a:p>
        </p:txBody>
      </p:sp>
    </p:spTree>
    <p:extLst>
      <p:ext uri="{BB962C8B-B14F-4D97-AF65-F5344CB8AC3E}">
        <p14:creationId xmlns:p14="http://schemas.microsoft.com/office/powerpoint/2010/main" val="3918600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6F7721E-7D13-48AE-9F31-21217C7760D6}"/>
              </a:ext>
            </a:extLst>
          </p:cNvPr>
          <p:cNvSpPr/>
          <p:nvPr/>
        </p:nvSpPr>
        <p:spPr>
          <a:xfrm>
            <a:off x="488272" y="81891"/>
            <a:ext cx="11043821" cy="13582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9000"/>
              </a:lnSpc>
              <a:spcAft>
                <a:spcPts val="600"/>
              </a:spcAft>
            </a:pPr>
            <a:r>
              <a:rPr lang="en-GB" sz="7200" kern="1400" dirty="0">
                <a:solidFill>
                  <a:srgbClr val="000000"/>
                </a:solidFill>
                <a:latin typeface="NTPreCursivefk" panose="03000400000000000000" pitchFamily="66" charset="0"/>
              </a:rPr>
              <a:t>I’m thinking of a 2D shape.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A194369-9B8E-43FA-A04B-B899946F764C}"/>
              </a:ext>
            </a:extLst>
          </p:cNvPr>
          <p:cNvSpPr/>
          <p:nvPr/>
        </p:nvSpPr>
        <p:spPr>
          <a:xfrm>
            <a:off x="488271" y="1399205"/>
            <a:ext cx="11043821" cy="13582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9000"/>
              </a:lnSpc>
              <a:spcAft>
                <a:spcPts val="600"/>
              </a:spcAft>
            </a:pPr>
            <a:r>
              <a:rPr lang="en-GB" sz="7200" kern="1400" dirty="0">
                <a:solidFill>
                  <a:srgbClr val="000000"/>
                </a:solidFill>
                <a:latin typeface="NTPreCursivefk" panose="03000400000000000000" pitchFamily="66" charset="0"/>
              </a:rPr>
              <a:t>It has no corners.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F04C457-A51F-48B6-A699-E061AB65832B}"/>
              </a:ext>
            </a:extLst>
          </p:cNvPr>
          <p:cNvSpPr/>
          <p:nvPr/>
        </p:nvSpPr>
        <p:spPr>
          <a:xfrm>
            <a:off x="488270" y="2757462"/>
            <a:ext cx="11043821" cy="13582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9000"/>
              </a:lnSpc>
              <a:spcAft>
                <a:spcPts val="600"/>
              </a:spcAft>
            </a:pPr>
            <a:r>
              <a:rPr lang="en-GB" sz="7200" kern="1400" dirty="0">
                <a:solidFill>
                  <a:srgbClr val="000000"/>
                </a:solidFill>
                <a:latin typeface="NTPreCursivefk" panose="03000400000000000000" pitchFamily="66" charset="0"/>
              </a:rPr>
              <a:t>It has one curved side.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716B779-128B-4590-BA9F-513052428028}"/>
              </a:ext>
            </a:extLst>
          </p:cNvPr>
          <p:cNvSpPr/>
          <p:nvPr/>
        </p:nvSpPr>
        <p:spPr>
          <a:xfrm>
            <a:off x="312198" y="3998423"/>
            <a:ext cx="3008051" cy="13582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9000"/>
              </a:lnSpc>
              <a:spcAft>
                <a:spcPts val="600"/>
              </a:spcAft>
            </a:pPr>
            <a:r>
              <a:rPr lang="en-GB" sz="7200" kern="1400" dirty="0">
                <a:solidFill>
                  <a:srgbClr val="000000"/>
                </a:solidFill>
                <a:latin typeface="NTPreCursivefk" panose="03000400000000000000" pitchFamily="66" charset="0"/>
              </a:rPr>
              <a:t>It’s a…</a:t>
            </a:r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7D14F7B9-40FE-4385-AE6E-DC9E63CC1354}"/>
              </a:ext>
            </a:extLst>
          </p:cNvPr>
          <p:cNvSpPr/>
          <p:nvPr/>
        </p:nvSpPr>
        <p:spPr>
          <a:xfrm>
            <a:off x="4236497" y="4115719"/>
            <a:ext cx="2157274" cy="18731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0A0224A-9A50-4E48-9784-1240E088AE0A}"/>
              </a:ext>
            </a:extLst>
          </p:cNvPr>
          <p:cNvSpPr/>
          <p:nvPr/>
        </p:nvSpPr>
        <p:spPr>
          <a:xfrm>
            <a:off x="5805993" y="4903945"/>
            <a:ext cx="3008051" cy="13582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9000"/>
              </a:lnSpc>
              <a:spcAft>
                <a:spcPts val="600"/>
              </a:spcAft>
            </a:pPr>
            <a:r>
              <a:rPr lang="en-GB" sz="7200" kern="1400" dirty="0">
                <a:solidFill>
                  <a:srgbClr val="000000"/>
                </a:solidFill>
                <a:latin typeface="NTPreCursivefk" panose="03000400000000000000" pitchFamily="66" charset="0"/>
              </a:rPr>
              <a:t>circle</a:t>
            </a:r>
          </a:p>
        </p:txBody>
      </p:sp>
    </p:spTree>
    <p:extLst>
      <p:ext uri="{BB962C8B-B14F-4D97-AF65-F5344CB8AC3E}">
        <p14:creationId xmlns:p14="http://schemas.microsoft.com/office/powerpoint/2010/main" val="2311253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6" grpId="0"/>
      <p:bldP spid="7" grpId="0"/>
      <p:bldP spid="8" grpId="0" animBg="1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6F7721E-7D13-48AE-9F31-21217C7760D6}"/>
              </a:ext>
            </a:extLst>
          </p:cNvPr>
          <p:cNvSpPr/>
          <p:nvPr/>
        </p:nvSpPr>
        <p:spPr>
          <a:xfrm>
            <a:off x="488269" y="-126715"/>
            <a:ext cx="11043821" cy="13582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9000"/>
              </a:lnSpc>
              <a:spcAft>
                <a:spcPts val="600"/>
              </a:spcAft>
            </a:pPr>
            <a:r>
              <a:rPr lang="en-GB" sz="7200" kern="1400" dirty="0">
                <a:solidFill>
                  <a:srgbClr val="000000"/>
                </a:solidFill>
                <a:latin typeface="NTPreCursivefk" panose="03000400000000000000" pitchFamily="66" charset="0"/>
              </a:rPr>
              <a:t>I’m thinking of a 2D shape.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A194369-9B8E-43FA-A04B-B899946F764C}"/>
              </a:ext>
            </a:extLst>
          </p:cNvPr>
          <p:cNvSpPr/>
          <p:nvPr/>
        </p:nvSpPr>
        <p:spPr>
          <a:xfrm>
            <a:off x="104679" y="975809"/>
            <a:ext cx="5381721" cy="13582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9000"/>
              </a:lnSpc>
              <a:spcAft>
                <a:spcPts val="600"/>
              </a:spcAft>
            </a:pPr>
            <a:r>
              <a:rPr lang="en-GB" sz="7200" kern="1400" dirty="0">
                <a:solidFill>
                  <a:srgbClr val="000000"/>
                </a:solidFill>
                <a:latin typeface="NTPreCursivefk" panose="03000400000000000000" pitchFamily="66" charset="0"/>
              </a:rPr>
              <a:t>It has 4 corners.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F04C457-A51F-48B6-A699-E061AB65832B}"/>
              </a:ext>
            </a:extLst>
          </p:cNvPr>
          <p:cNvSpPr/>
          <p:nvPr/>
        </p:nvSpPr>
        <p:spPr>
          <a:xfrm>
            <a:off x="56960" y="1958149"/>
            <a:ext cx="7253058" cy="13582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9000"/>
              </a:lnSpc>
              <a:spcAft>
                <a:spcPts val="600"/>
              </a:spcAft>
            </a:pPr>
            <a:r>
              <a:rPr lang="en-GB" sz="7200" kern="1400" dirty="0">
                <a:solidFill>
                  <a:srgbClr val="000000"/>
                </a:solidFill>
                <a:latin typeface="NTPreCursivefk" panose="03000400000000000000" pitchFamily="66" charset="0"/>
              </a:rPr>
              <a:t>It has 4 straight sides.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716B779-128B-4590-BA9F-513052428028}"/>
              </a:ext>
            </a:extLst>
          </p:cNvPr>
          <p:cNvSpPr/>
          <p:nvPr/>
        </p:nvSpPr>
        <p:spPr>
          <a:xfrm>
            <a:off x="312198" y="3998423"/>
            <a:ext cx="3008051" cy="13582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9000"/>
              </a:lnSpc>
              <a:spcAft>
                <a:spcPts val="600"/>
              </a:spcAft>
            </a:pPr>
            <a:r>
              <a:rPr lang="en-GB" sz="7200" kern="1400" dirty="0">
                <a:solidFill>
                  <a:srgbClr val="000000"/>
                </a:solidFill>
                <a:latin typeface="NTPreCursivefk" panose="03000400000000000000" pitchFamily="66" charset="0"/>
              </a:rPr>
              <a:t>It’s a…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0A0224A-9A50-4E48-9784-1240E088AE0A}"/>
              </a:ext>
            </a:extLst>
          </p:cNvPr>
          <p:cNvSpPr/>
          <p:nvPr/>
        </p:nvSpPr>
        <p:spPr>
          <a:xfrm>
            <a:off x="5604720" y="4700002"/>
            <a:ext cx="3008051" cy="13582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9000"/>
              </a:lnSpc>
              <a:spcAft>
                <a:spcPts val="600"/>
              </a:spcAft>
            </a:pPr>
            <a:r>
              <a:rPr lang="en-GB" sz="7200" kern="1400" dirty="0">
                <a:solidFill>
                  <a:srgbClr val="000000"/>
                </a:solidFill>
                <a:latin typeface="NTPreCursivefk" panose="03000400000000000000" pitchFamily="66" charset="0"/>
              </a:rPr>
              <a:t>square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606886E-7842-40E4-9C5F-84862C1F27FA}"/>
              </a:ext>
            </a:extLst>
          </p:cNvPr>
          <p:cNvSpPr/>
          <p:nvPr/>
        </p:nvSpPr>
        <p:spPr>
          <a:xfrm>
            <a:off x="-446752" y="2940489"/>
            <a:ext cx="11866303" cy="13582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9000"/>
              </a:lnSpc>
              <a:spcAft>
                <a:spcPts val="600"/>
              </a:spcAft>
            </a:pPr>
            <a:r>
              <a:rPr lang="en-GB" sz="7200" kern="1400" dirty="0">
                <a:solidFill>
                  <a:srgbClr val="000000"/>
                </a:solidFill>
                <a:latin typeface="NTPreCursivefk" panose="03000400000000000000" pitchFamily="66" charset="0"/>
              </a:rPr>
              <a:t>All the sides, are the same length.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0C2B8A4E-5190-420D-82D6-9AF011C2CACE}"/>
              </a:ext>
            </a:extLst>
          </p:cNvPr>
          <p:cNvSpPr/>
          <p:nvPr/>
        </p:nvSpPr>
        <p:spPr>
          <a:xfrm>
            <a:off x="3897294" y="4134504"/>
            <a:ext cx="1908699" cy="187318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06348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6" grpId="0"/>
      <p:bldP spid="7" grpId="0"/>
      <p:bldP spid="9" grpId="0"/>
      <p:bldP spid="10" grpId="0"/>
      <p:bldP spid="1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FB08FBA-5C9C-4296-8A26-998F234054B5}"/>
              </a:ext>
            </a:extLst>
          </p:cNvPr>
          <p:cNvSpPr/>
          <p:nvPr/>
        </p:nvSpPr>
        <p:spPr>
          <a:xfrm>
            <a:off x="436485" y="127759"/>
            <a:ext cx="11219896" cy="13582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9000"/>
              </a:lnSpc>
              <a:spcAft>
                <a:spcPts val="600"/>
              </a:spcAft>
            </a:pPr>
            <a:r>
              <a:rPr lang="en-GB" sz="7200" kern="1400" dirty="0">
                <a:solidFill>
                  <a:srgbClr val="000000"/>
                </a:solidFill>
                <a:latin typeface="NTPreCursivefk" panose="03000400000000000000" pitchFamily="66" charset="0"/>
              </a:rPr>
              <a:t>We also have shapes that are 3D.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5DE5350C-983F-4966-A641-3FB08C18AD5C}"/>
              </a:ext>
            </a:extLst>
          </p:cNvPr>
          <p:cNvSpPr/>
          <p:nvPr/>
        </p:nvSpPr>
        <p:spPr>
          <a:xfrm>
            <a:off x="436485" y="1486016"/>
            <a:ext cx="11219896" cy="13582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9000"/>
              </a:lnSpc>
              <a:spcAft>
                <a:spcPts val="600"/>
              </a:spcAft>
            </a:pPr>
            <a:r>
              <a:rPr lang="en-GB" sz="7200" kern="1400" dirty="0">
                <a:solidFill>
                  <a:srgbClr val="000000"/>
                </a:solidFill>
                <a:latin typeface="NTPreCursivefk" panose="03000400000000000000" pitchFamily="66" charset="0"/>
              </a:rPr>
              <a:t>This means they are not “flat!”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C899F8C-6E38-4DD1-8D98-799EC6443113}"/>
              </a:ext>
            </a:extLst>
          </p:cNvPr>
          <p:cNvSpPr/>
          <p:nvPr/>
        </p:nvSpPr>
        <p:spPr>
          <a:xfrm>
            <a:off x="436485" y="2844273"/>
            <a:ext cx="11219896" cy="13582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9000"/>
              </a:lnSpc>
              <a:spcAft>
                <a:spcPts val="600"/>
              </a:spcAft>
            </a:pPr>
            <a:r>
              <a:rPr lang="en-GB" sz="7200" kern="1400" dirty="0">
                <a:solidFill>
                  <a:srgbClr val="000000"/>
                </a:solidFill>
                <a:latin typeface="NTPreCursivefk" panose="03000400000000000000" pitchFamily="66" charset="0"/>
              </a:rPr>
              <a:t>This means they are “like a block.”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2BB26F6-BB18-4315-96E5-CF4E7A9A8D0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9246" y="4123544"/>
            <a:ext cx="1960444" cy="186996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11CED2C-E559-4563-AD88-A3857E8CBA7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88133" y="4123545"/>
            <a:ext cx="1813820" cy="1869962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078B176D-3744-4529-82B8-D17BB89EA71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52840" y="4202530"/>
            <a:ext cx="2235138" cy="1790976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ED51F74E-AFB5-461B-AFF3-4532C7D635C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638864" y="4123544"/>
            <a:ext cx="1549523" cy="1873133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41D5C82B-95B6-464E-9A48-70AFB476AD2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439273" y="4123545"/>
            <a:ext cx="1477936" cy="18699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67960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D106C20C-5539-4B5D-A3CE-73067C8802AA}"/>
              </a:ext>
            </a:extLst>
          </p:cNvPr>
          <p:cNvSpPr/>
          <p:nvPr/>
        </p:nvSpPr>
        <p:spPr>
          <a:xfrm>
            <a:off x="436485" y="127759"/>
            <a:ext cx="11219896" cy="267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9000"/>
              </a:lnSpc>
              <a:spcAft>
                <a:spcPts val="600"/>
              </a:spcAft>
            </a:pPr>
            <a:r>
              <a:rPr lang="en-GB" sz="7200" kern="1400" dirty="0">
                <a:solidFill>
                  <a:srgbClr val="000000"/>
                </a:solidFill>
                <a:latin typeface="NTPreCursivefk" panose="03000400000000000000" pitchFamily="66" charset="0"/>
              </a:rPr>
              <a:t>When describing a 3D shape, we use the words: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446CF2FF-9F95-4489-B62E-169CAB5141EB}"/>
              </a:ext>
            </a:extLst>
          </p:cNvPr>
          <p:cNvSpPr/>
          <p:nvPr/>
        </p:nvSpPr>
        <p:spPr>
          <a:xfrm>
            <a:off x="4555724" y="3209789"/>
            <a:ext cx="2981418" cy="13582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9000"/>
              </a:lnSpc>
              <a:spcAft>
                <a:spcPts val="600"/>
              </a:spcAft>
            </a:pPr>
            <a:r>
              <a:rPr lang="en-GB" sz="7200" kern="1400" dirty="0">
                <a:solidFill>
                  <a:srgbClr val="000000"/>
                </a:solidFill>
                <a:latin typeface="NTPreCursivefk" panose="03000400000000000000" pitchFamily="66" charset="0"/>
              </a:rPr>
              <a:t>Corners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E7D3F68A-AF02-4D7E-B776-6ADFB75F574D}"/>
              </a:ext>
            </a:extLst>
          </p:cNvPr>
          <p:cNvSpPr/>
          <p:nvPr/>
        </p:nvSpPr>
        <p:spPr>
          <a:xfrm>
            <a:off x="704295" y="3209790"/>
            <a:ext cx="2981418" cy="13582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9000"/>
              </a:lnSpc>
              <a:spcAft>
                <a:spcPts val="600"/>
              </a:spcAft>
            </a:pPr>
            <a:r>
              <a:rPr lang="en-GB" sz="7200" kern="1400" dirty="0">
                <a:solidFill>
                  <a:srgbClr val="000000"/>
                </a:solidFill>
                <a:latin typeface="NTPreCursivefk" panose="03000400000000000000" pitchFamily="66" charset="0"/>
              </a:rPr>
              <a:t>Faces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76658D7-564C-4759-84EB-06B51DFD26CB}"/>
              </a:ext>
            </a:extLst>
          </p:cNvPr>
          <p:cNvSpPr/>
          <p:nvPr/>
        </p:nvSpPr>
        <p:spPr>
          <a:xfrm>
            <a:off x="8506287" y="3209788"/>
            <a:ext cx="2981418" cy="13582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9000"/>
              </a:lnSpc>
              <a:spcAft>
                <a:spcPts val="600"/>
              </a:spcAft>
            </a:pPr>
            <a:r>
              <a:rPr lang="en-GB" sz="7200" kern="1400" dirty="0">
                <a:solidFill>
                  <a:srgbClr val="000000"/>
                </a:solidFill>
                <a:latin typeface="NTPreCursivefk" panose="03000400000000000000" pitchFamily="66" charset="0"/>
              </a:rPr>
              <a:t>Edges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7B4DD49-0EDA-4A8B-B929-21056C2E00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4084" y="4447481"/>
            <a:ext cx="2141839" cy="211311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318A28E1-017A-49B6-BB84-11D0535CDDB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53295" y="4542029"/>
            <a:ext cx="3386276" cy="192402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975264B3-4F7F-4A05-8305-A5BE2FB35E7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26079" y="4526695"/>
            <a:ext cx="2141839" cy="21284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03171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33CF3229-0A8A-473A-9D56-AC4B2D828700}"/>
              </a:ext>
            </a:extLst>
          </p:cNvPr>
          <p:cNvSpPr/>
          <p:nvPr/>
        </p:nvSpPr>
        <p:spPr>
          <a:xfrm>
            <a:off x="486052" y="3262607"/>
            <a:ext cx="11219896" cy="13582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9000"/>
              </a:lnSpc>
              <a:spcAft>
                <a:spcPts val="600"/>
              </a:spcAft>
            </a:pPr>
            <a:r>
              <a:rPr lang="en-GB" sz="7200" kern="1400" dirty="0">
                <a:solidFill>
                  <a:srgbClr val="000000"/>
                </a:solidFill>
                <a:latin typeface="NTPreCursivefk" panose="03000400000000000000" pitchFamily="66" charset="0"/>
              </a:rPr>
              <a:t>This 3D shape is a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051E18E3-A8F8-4B29-B196-99ACAA283379}"/>
              </a:ext>
            </a:extLst>
          </p:cNvPr>
          <p:cNvSpPr/>
          <p:nvPr/>
        </p:nvSpPr>
        <p:spPr>
          <a:xfrm>
            <a:off x="569650" y="4659040"/>
            <a:ext cx="11219896" cy="13582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9000"/>
              </a:lnSpc>
              <a:spcAft>
                <a:spcPts val="600"/>
              </a:spcAft>
            </a:pPr>
            <a:r>
              <a:rPr lang="en-GB" sz="7200" kern="1400" dirty="0">
                <a:solidFill>
                  <a:srgbClr val="000000"/>
                </a:solidFill>
                <a:latin typeface="NTPreCursivefk" panose="03000400000000000000" pitchFamily="66" charset="0"/>
              </a:rPr>
              <a:t>Sphere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7DA3501-1B79-4032-BB8D-AF1BE6A9EEC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00112" y="211258"/>
            <a:ext cx="3158972" cy="30131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50718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33CF3229-0A8A-473A-9D56-AC4B2D828700}"/>
              </a:ext>
            </a:extLst>
          </p:cNvPr>
          <p:cNvSpPr/>
          <p:nvPr/>
        </p:nvSpPr>
        <p:spPr>
          <a:xfrm>
            <a:off x="486052" y="3262607"/>
            <a:ext cx="11219896" cy="13582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9000"/>
              </a:lnSpc>
              <a:spcAft>
                <a:spcPts val="600"/>
              </a:spcAft>
            </a:pPr>
            <a:r>
              <a:rPr lang="en-GB" sz="7200" kern="1400" dirty="0">
                <a:solidFill>
                  <a:srgbClr val="000000"/>
                </a:solidFill>
                <a:latin typeface="NTPreCursivefk" panose="03000400000000000000" pitchFamily="66" charset="0"/>
              </a:rPr>
              <a:t>It has 1 curved face.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051E18E3-A8F8-4B29-B196-99ACAA283379}"/>
              </a:ext>
            </a:extLst>
          </p:cNvPr>
          <p:cNvSpPr/>
          <p:nvPr/>
        </p:nvSpPr>
        <p:spPr>
          <a:xfrm>
            <a:off x="569650" y="4659040"/>
            <a:ext cx="11219896" cy="13582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9000"/>
              </a:lnSpc>
              <a:spcAft>
                <a:spcPts val="600"/>
              </a:spcAft>
            </a:pPr>
            <a:r>
              <a:rPr lang="en-GB" sz="7200" kern="1400" dirty="0">
                <a:solidFill>
                  <a:srgbClr val="000000"/>
                </a:solidFill>
                <a:latin typeface="NTPreCursivefk" panose="03000400000000000000" pitchFamily="66" charset="0"/>
              </a:rPr>
              <a:t>It has 0 corners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7DA3501-1B79-4032-BB8D-AF1BE6A9EEC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00112" y="211258"/>
            <a:ext cx="3158972" cy="30131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12169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3AEB50FE-59A9-4023-8EA4-81BE8F9DBCBB}"/>
              </a:ext>
            </a:extLst>
          </p:cNvPr>
          <p:cNvSpPr/>
          <p:nvPr/>
        </p:nvSpPr>
        <p:spPr>
          <a:xfrm>
            <a:off x="436485" y="127759"/>
            <a:ext cx="11219896" cy="13582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9000"/>
              </a:lnSpc>
              <a:spcAft>
                <a:spcPts val="600"/>
              </a:spcAft>
            </a:pPr>
            <a:r>
              <a:rPr lang="en-GB" sz="7200" kern="1400" dirty="0">
                <a:solidFill>
                  <a:srgbClr val="000000"/>
                </a:solidFill>
                <a:latin typeface="NTPreCursivefk" panose="03000400000000000000" pitchFamily="66" charset="0"/>
              </a:rPr>
              <a:t>The following objects are all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5E4C048-9409-471D-A6DC-5CD0F8A7EA88}"/>
              </a:ext>
            </a:extLst>
          </p:cNvPr>
          <p:cNvSpPr/>
          <p:nvPr/>
        </p:nvSpPr>
        <p:spPr>
          <a:xfrm>
            <a:off x="239697" y="1486016"/>
            <a:ext cx="2929631" cy="13582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9000"/>
              </a:lnSpc>
              <a:spcAft>
                <a:spcPts val="600"/>
              </a:spcAft>
            </a:pPr>
            <a:r>
              <a:rPr lang="en-GB" sz="7200" kern="1400" dirty="0">
                <a:solidFill>
                  <a:srgbClr val="000000"/>
                </a:solidFill>
                <a:latin typeface="NTPreCursivefk" panose="03000400000000000000" pitchFamily="66" charset="0"/>
              </a:rPr>
              <a:t>Spheres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39BF3E2-B5D5-4AF1-9F17-4AE9C72C053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6132" y="2735710"/>
            <a:ext cx="1800780" cy="180078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B657ABB-CEAD-44A6-A19F-691CC424E1D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03688" y="3747093"/>
            <a:ext cx="2104472" cy="201980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BA64E1CD-FACF-425B-A394-5E41B6C160E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42519" y="1872893"/>
            <a:ext cx="2104472" cy="218727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D94886F-94DC-437F-8FB2-3993BBB4BD0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602493" y="3747093"/>
            <a:ext cx="2104472" cy="21123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07982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33CF3229-0A8A-473A-9D56-AC4B2D828700}"/>
              </a:ext>
            </a:extLst>
          </p:cNvPr>
          <p:cNvSpPr/>
          <p:nvPr/>
        </p:nvSpPr>
        <p:spPr>
          <a:xfrm>
            <a:off x="486052" y="3262607"/>
            <a:ext cx="11219896" cy="13582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9000"/>
              </a:lnSpc>
              <a:spcAft>
                <a:spcPts val="600"/>
              </a:spcAft>
            </a:pPr>
            <a:r>
              <a:rPr lang="en-GB" sz="7200" kern="1400" dirty="0">
                <a:solidFill>
                  <a:srgbClr val="000000"/>
                </a:solidFill>
                <a:latin typeface="NTPreCursivefk" panose="03000400000000000000" pitchFamily="66" charset="0"/>
              </a:rPr>
              <a:t>This 3D shape is a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051E18E3-A8F8-4B29-B196-99ACAA283379}"/>
              </a:ext>
            </a:extLst>
          </p:cNvPr>
          <p:cNvSpPr/>
          <p:nvPr/>
        </p:nvSpPr>
        <p:spPr>
          <a:xfrm>
            <a:off x="569650" y="4659040"/>
            <a:ext cx="11219896" cy="13582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9000"/>
              </a:lnSpc>
              <a:spcAft>
                <a:spcPts val="600"/>
              </a:spcAft>
            </a:pPr>
            <a:r>
              <a:rPr lang="en-GB" sz="7200" kern="1400" dirty="0">
                <a:solidFill>
                  <a:srgbClr val="000000"/>
                </a:solidFill>
                <a:latin typeface="NTPreCursivefk" panose="03000400000000000000" pitchFamily="66" charset="0"/>
              </a:rPr>
              <a:t>Cube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7765AD3-28E0-43EB-8840-23F9DE0C79A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32756" y="245537"/>
            <a:ext cx="2926488" cy="30170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40925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33CF3229-0A8A-473A-9D56-AC4B2D828700}"/>
              </a:ext>
            </a:extLst>
          </p:cNvPr>
          <p:cNvSpPr/>
          <p:nvPr/>
        </p:nvSpPr>
        <p:spPr>
          <a:xfrm>
            <a:off x="486052" y="3262607"/>
            <a:ext cx="11219896" cy="13582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9000"/>
              </a:lnSpc>
              <a:spcAft>
                <a:spcPts val="600"/>
              </a:spcAft>
            </a:pPr>
            <a:r>
              <a:rPr lang="en-GB" sz="7200" kern="1400" dirty="0">
                <a:solidFill>
                  <a:srgbClr val="000000"/>
                </a:solidFill>
                <a:latin typeface="NTPreCursivefk" panose="03000400000000000000" pitchFamily="66" charset="0"/>
              </a:rPr>
              <a:t>It has 6 square faces.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051E18E3-A8F8-4B29-B196-99ACAA283379}"/>
              </a:ext>
            </a:extLst>
          </p:cNvPr>
          <p:cNvSpPr/>
          <p:nvPr/>
        </p:nvSpPr>
        <p:spPr>
          <a:xfrm>
            <a:off x="569650" y="4659040"/>
            <a:ext cx="11219896" cy="13582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9000"/>
              </a:lnSpc>
              <a:spcAft>
                <a:spcPts val="600"/>
              </a:spcAft>
            </a:pPr>
            <a:r>
              <a:rPr lang="en-GB" sz="7200" kern="1400" dirty="0">
                <a:solidFill>
                  <a:srgbClr val="000000"/>
                </a:solidFill>
                <a:latin typeface="NTPreCursivefk" panose="03000400000000000000" pitchFamily="66" charset="0"/>
              </a:rPr>
              <a:t>It has 8 corners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59ECF04-C3C0-4EA6-ADBC-9B7CC15E5D3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32756" y="245537"/>
            <a:ext cx="2926488" cy="30170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25491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3AEB50FE-59A9-4023-8EA4-81BE8F9DBCBB}"/>
              </a:ext>
            </a:extLst>
          </p:cNvPr>
          <p:cNvSpPr/>
          <p:nvPr/>
        </p:nvSpPr>
        <p:spPr>
          <a:xfrm>
            <a:off x="436485" y="127759"/>
            <a:ext cx="11219896" cy="13582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9000"/>
              </a:lnSpc>
              <a:spcAft>
                <a:spcPts val="600"/>
              </a:spcAft>
            </a:pPr>
            <a:r>
              <a:rPr lang="en-GB" sz="7200" kern="1400" dirty="0">
                <a:solidFill>
                  <a:srgbClr val="000000"/>
                </a:solidFill>
                <a:latin typeface="NTPreCursivefk" panose="03000400000000000000" pitchFamily="66" charset="0"/>
              </a:rPr>
              <a:t>The following objects are all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5E4C048-9409-471D-A6DC-5CD0F8A7EA88}"/>
              </a:ext>
            </a:extLst>
          </p:cNvPr>
          <p:cNvSpPr/>
          <p:nvPr/>
        </p:nvSpPr>
        <p:spPr>
          <a:xfrm>
            <a:off x="239697" y="1486016"/>
            <a:ext cx="2929631" cy="13582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9000"/>
              </a:lnSpc>
              <a:spcAft>
                <a:spcPts val="600"/>
              </a:spcAft>
            </a:pPr>
            <a:r>
              <a:rPr lang="en-GB" sz="7200" kern="1400" dirty="0">
                <a:solidFill>
                  <a:srgbClr val="000000"/>
                </a:solidFill>
                <a:latin typeface="NTPreCursivefk" panose="03000400000000000000" pitchFamily="66" charset="0"/>
              </a:rPr>
              <a:t>Cubes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7B6C02C5-C86A-4425-9138-59B24FB10AF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93887" y="3008632"/>
            <a:ext cx="2077371" cy="2010192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93D397B2-76CA-41EB-8FD0-3147A452CDA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39907" y="1626520"/>
            <a:ext cx="2323037" cy="2435505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363C2AA5-76A0-41EB-81D3-6DD5540FF49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81998" y="3309937"/>
            <a:ext cx="2336256" cy="244189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E774AD6A-FF9D-4F0D-9A5F-3B7CF9C84E5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592434" y="1626520"/>
            <a:ext cx="2212497" cy="23151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2003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06D3C87F-ACA3-46F0-8FAC-D4BAE5AD3499}"/>
              </a:ext>
            </a:extLst>
          </p:cNvPr>
          <p:cNvSpPr/>
          <p:nvPr/>
        </p:nvSpPr>
        <p:spPr>
          <a:xfrm>
            <a:off x="436485" y="127759"/>
            <a:ext cx="11219896" cy="13582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9000"/>
              </a:lnSpc>
              <a:spcAft>
                <a:spcPts val="600"/>
              </a:spcAft>
            </a:pPr>
            <a:r>
              <a:rPr lang="en-GB" sz="7200" kern="1400" dirty="0">
                <a:solidFill>
                  <a:srgbClr val="000000"/>
                </a:solidFill>
                <a:latin typeface="NTPreCursivefk" panose="03000400000000000000" pitchFamily="66" charset="0"/>
              </a:rPr>
              <a:t>Today we have learnt…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F9FAEB0D-2D27-46BE-8380-2FE45FEDEF42}"/>
              </a:ext>
            </a:extLst>
          </p:cNvPr>
          <p:cNvSpPr/>
          <p:nvPr/>
        </p:nvSpPr>
        <p:spPr>
          <a:xfrm>
            <a:off x="7182034" y="4349801"/>
            <a:ext cx="3915053" cy="13582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9000"/>
              </a:lnSpc>
              <a:spcAft>
                <a:spcPts val="600"/>
              </a:spcAft>
            </a:pPr>
            <a:r>
              <a:rPr lang="en-GB" sz="7200" kern="1400" dirty="0">
                <a:solidFill>
                  <a:srgbClr val="000000"/>
                </a:solidFill>
                <a:latin typeface="NTPreCursivefk" panose="03000400000000000000" pitchFamily="66" charset="0"/>
              </a:rPr>
              <a:t>Cube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FCCB01F-39FE-4640-972C-40FD556D649A}"/>
              </a:ext>
            </a:extLst>
          </p:cNvPr>
          <p:cNvSpPr/>
          <p:nvPr/>
        </p:nvSpPr>
        <p:spPr>
          <a:xfrm>
            <a:off x="943992" y="4349801"/>
            <a:ext cx="3503721" cy="13582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9000"/>
              </a:lnSpc>
              <a:spcAft>
                <a:spcPts val="600"/>
              </a:spcAft>
            </a:pPr>
            <a:r>
              <a:rPr lang="en-GB" sz="7200" kern="1400" dirty="0">
                <a:solidFill>
                  <a:srgbClr val="000000"/>
                </a:solidFill>
                <a:latin typeface="NTPreCursivefk" panose="03000400000000000000" pitchFamily="66" charset="0"/>
              </a:rPr>
              <a:t>Sphere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D29587E-16FE-4EF9-BD28-8F42F8A1ACC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97693" y="1914297"/>
            <a:ext cx="2421546" cy="242154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FE325A5-8D6F-49D4-B996-E1AAC9F0065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44289" y="1914296"/>
            <a:ext cx="2505653" cy="24355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80505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theme/theme1.xml><?xml version="1.0" encoding="utf-8"?>
<a:theme xmlns:a="http://schemas.openxmlformats.org/drawingml/2006/main" name="Gallery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Gallery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TM10001114[[fn=Gallery]]</Template>
  <TotalTime>115</TotalTime>
  <Words>170</Words>
  <Application>Microsoft Office PowerPoint</Application>
  <PresentationFormat>Widescreen</PresentationFormat>
  <Paragraphs>37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8" baseType="lpstr">
      <vt:lpstr>Arial</vt:lpstr>
      <vt:lpstr>Calibri</vt:lpstr>
      <vt:lpstr>Gill Sans MT</vt:lpstr>
      <vt:lpstr>NTPreCursivefk</vt:lpstr>
      <vt:lpstr>Gallery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Anneka Luffman</dc:creator>
  <cp:lastModifiedBy>Anneka Luffman</cp:lastModifiedBy>
  <cp:revision>1</cp:revision>
  <dcterms:created xsi:type="dcterms:W3CDTF">2021-01-24T18:01:46Z</dcterms:created>
  <dcterms:modified xsi:type="dcterms:W3CDTF">2021-01-24T19:57:11Z</dcterms:modified>
</cp:coreProperties>
</file>