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67" r:id="rId2"/>
    <p:sldId id="269" r:id="rId3"/>
    <p:sldId id="271" r:id="rId4"/>
    <p:sldId id="274" r:id="rId5"/>
    <p:sldId id="275" r:id="rId6"/>
    <p:sldId id="276" r:id="rId7"/>
    <p:sldId id="277" r:id="rId8"/>
    <p:sldId id="279" r:id="rId9"/>
    <p:sldId id="278" r:id="rId10"/>
    <p:sldId id="285" r:id="rId11"/>
  </p:sldIdLst>
  <p:sldSz cx="9144000" cy="6858000" type="screen4x3"/>
  <p:notesSz cx="6858000" cy="9144000"/>
  <p:embeddedFontLst>
    <p:embeddedFont>
      <p:font typeface="MS PGothic" panose="020B0600070205080204" pitchFamily="34" charset="-128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Md" panose="02000603050000020003" pitchFamily="50" charset="0"/>
      <p:regular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B24"/>
    <a:srgbClr val="4C606B"/>
    <a:srgbClr val="ACDDFD"/>
    <a:srgbClr val="D9A7FE"/>
    <a:srgbClr val="1B1B1B"/>
    <a:srgbClr val="FFDC4E"/>
    <a:srgbClr val="DB2B32"/>
    <a:srgbClr val="FFEB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01C09B-FD00-4EA0-A200-AA5EFF12760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CE6F7C-E936-4FC7-9386-E265D58B38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93F521-2A7A-4317-A6AD-DD442F8D8478}" type="datetimeFigureOut">
              <a:rPr lang="en-GB"/>
              <a:pPr>
                <a:defRPr/>
              </a:pPr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57EF63-F39A-4F1E-8F7C-92141F5565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DE6FCE-8222-4A79-B80D-3B43A0530E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455B137-6C75-43F7-B710-3B419A2193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FC34DB4-8665-4422-90A4-979D6D9D65B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0D0C4309-E9CD-4656-AB8C-BD4479BB6E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23536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A1E4FC1-33DB-40EF-85C8-FFD863910D3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077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6870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1344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6836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4B26069D-CC81-43F5-AA89-9926073674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8305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8CD7EB4-FBFB-472E-A135-DAC56D820AA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48F95D7-9700-4F52-8254-2B1D0A00D5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697" r:id="rId3"/>
    <p:sldLayoutId id="2147483698" r:id="rId4"/>
    <p:sldLayoutId id="2147483699" r:id="rId5"/>
    <p:sldLayoutId id="21474837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B6D923D-144F-41AE-AB41-DA4D7317E3BC}"/>
              </a:ext>
            </a:extLst>
          </p:cNvPr>
          <p:cNvSpPr/>
          <p:nvPr/>
        </p:nvSpPr>
        <p:spPr>
          <a:xfrm>
            <a:off x="4313238" y="5810250"/>
            <a:ext cx="461962" cy="165100"/>
          </a:xfrm>
          <a:prstGeom prst="roundRect">
            <a:avLst/>
          </a:prstGeom>
          <a:solidFill>
            <a:srgbClr val="4C6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1C697870-E685-4ADA-9D4D-66B81AA6B17C}"/>
              </a:ext>
            </a:extLst>
          </p:cNvPr>
          <p:cNvSpPr txBox="1">
            <a:spLocks/>
          </p:cNvSpPr>
          <p:nvPr/>
        </p:nvSpPr>
        <p:spPr bwMode="auto">
          <a:xfrm>
            <a:off x="628650" y="6746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Key Words</a:t>
            </a:r>
          </a:p>
        </p:txBody>
      </p:sp>
      <p:grpSp>
        <p:nvGrpSpPr>
          <p:cNvPr id="3" name="Group 17">
            <a:extLst>
              <a:ext uri="{FF2B5EF4-FFF2-40B4-BE49-F238E27FC236}">
                <a16:creationId xmlns:a16="http://schemas.microsoft.com/office/drawing/2014/main" id="{9D77D2A4-C37E-4BE0-8841-6D4A3C9BD3A5}"/>
              </a:ext>
            </a:extLst>
          </p:cNvPr>
          <p:cNvGrpSpPr>
            <a:grpSpLocks/>
          </p:cNvGrpSpPr>
          <p:nvPr/>
        </p:nvGrpSpPr>
        <p:grpSpPr bwMode="auto">
          <a:xfrm>
            <a:off x="1344613" y="1319213"/>
            <a:ext cx="6454775" cy="1522412"/>
            <a:chOff x="755650" y="1369802"/>
            <a:chExt cx="6456033" cy="1521357"/>
          </a:xfrm>
          <a:solidFill>
            <a:srgbClr val="ACDDFD"/>
          </a:solidFill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D157AACC-4C08-4946-8D18-7449E667252A}"/>
                </a:ext>
              </a:extLst>
            </p:cNvPr>
            <p:cNvSpPr/>
            <p:nvPr/>
          </p:nvSpPr>
          <p:spPr>
            <a:xfrm>
              <a:off x="755650" y="1369802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99A929E8-90ED-40CB-9B51-711EDF2A37AE}"/>
                </a:ext>
              </a:extLst>
            </p:cNvPr>
            <p:cNvSpPr/>
            <p:nvPr/>
          </p:nvSpPr>
          <p:spPr>
            <a:xfrm>
              <a:off x="2413323" y="1369802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8257F1B0-EA17-4E6A-86EC-9B4763E901DD}"/>
                </a:ext>
              </a:extLst>
            </p:cNvPr>
            <p:cNvSpPr/>
            <p:nvPr/>
          </p:nvSpPr>
          <p:spPr>
            <a:xfrm>
              <a:off x="4070996" y="1369802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AFD8BEC4-4B86-4787-AAE3-468D70117F97}"/>
                </a:ext>
              </a:extLst>
            </p:cNvPr>
            <p:cNvSpPr/>
            <p:nvPr/>
          </p:nvSpPr>
          <p:spPr>
            <a:xfrm>
              <a:off x="5728669" y="1369802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" name="Group 6">
            <a:extLst>
              <a:ext uri="{FF2B5EF4-FFF2-40B4-BE49-F238E27FC236}">
                <a16:creationId xmlns:a16="http://schemas.microsoft.com/office/drawing/2014/main" id="{7E24DF78-11C8-49F0-9A45-3EF93E94CD14}"/>
              </a:ext>
            </a:extLst>
          </p:cNvPr>
          <p:cNvGrpSpPr>
            <a:grpSpLocks/>
          </p:cNvGrpSpPr>
          <p:nvPr/>
        </p:nvGrpSpPr>
        <p:grpSpPr bwMode="auto">
          <a:xfrm>
            <a:off x="1344613" y="2944813"/>
            <a:ext cx="6454775" cy="1522412"/>
            <a:chOff x="755650" y="2995674"/>
            <a:chExt cx="6456033" cy="1521357"/>
          </a:xfrm>
          <a:solidFill>
            <a:srgbClr val="ACDDFD"/>
          </a:solidFill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293F6FFC-C048-4CAE-980E-1C82D5633E73}"/>
                </a:ext>
              </a:extLst>
            </p:cNvPr>
            <p:cNvSpPr/>
            <p:nvPr/>
          </p:nvSpPr>
          <p:spPr>
            <a:xfrm>
              <a:off x="755650" y="2995674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D1D71DA4-2AA9-4231-9AE9-45ECA15F3FE0}"/>
                </a:ext>
              </a:extLst>
            </p:cNvPr>
            <p:cNvSpPr/>
            <p:nvPr/>
          </p:nvSpPr>
          <p:spPr>
            <a:xfrm>
              <a:off x="2413323" y="2995674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691D9D69-B3E8-441A-92FE-DF409E067315}"/>
                </a:ext>
              </a:extLst>
            </p:cNvPr>
            <p:cNvSpPr/>
            <p:nvPr/>
          </p:nvSpPr>
          <p:spPr>
            <a:xfrm>
              <a:off x="4070996" y="2995674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7319817E-58AE-4FD2-B0C7-0D82F88FB4BF}"/>
                </a:ext>
              </a:extLst>
            </p:cNvPr>
            <p:cNvSpPr/>
            <p:nvPr/>
          </p:nvSpPr>
          <p:spPr>
            <a:xfrm>
              <a:off x="5728669" y="2995674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4" name="Group 5">
            <a:extLst>
              <a:ext uri="{FF2B5EF4-FFF2-40B4-BE49-F238E27FC236}">
                <a16:creationId xmlns:a16="http://schemas.microsoft.com/office/drawing/2014/main" id="{09A1792D-6080-4F3C-B6BB-3966838B2FFD}"/>
              </a:ext>
            </a:extLst>
          </p:cNvPr>
          <p:cNvGrpSpPr>
            <a:grpSpLocks/>
          </p:cNvGrpSpPr>
          <p:nvPr/>
        </p:nvGrpSpPr>
        <p:grpSpPr bwMode="auto">
          <a:xfrm>
            <a:off x="2189344" y="4572000"/>
            <a:ext cx="4797425" cy="1520825"/>
            <a:chOff x="755650" y="4621546"/>
            <a:chExt cx="4798360" cy="1521357"/>
          </a:xfrm>
          <a:solidFill>
            <a:srgbClr val="ACDDFD"/>
          </a:solidFill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F806318E-93F3-4E1D-95D5-1A77D38B8E54}"/>
                </a:ext>
              </a:extLst>
            </p:cNvPr>
            <p:cNvSpPr/>
            <p:nvPr/>
          </p:nvSpPr>
          <p:spPr>
            <a:xfrm>
              <a:off x="755650" y="4621546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E7F7C76F-2F35-4258-ABCD-DD929C9B2D61}"/>
                </a:ext>
              </a:extLst>
            </p:cNvPr>
            <p:cNvSpPr/>
            <p:nvPr/>
          </p:nvSpPr>
          <p:spPr>
            <a:xfrm>
              <a:off x="2413323" y="4621546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DECC22B6-E258-4F73-A086-357398AED953}"/>
                </a:ext>
              </a:extLst>
            </p:cNvPr>
            <p:cNvSpPr/>
            <p:nvPr/>
          </p:nvSpPr>
          <p:spPr>
            <a:xfrm>
              <a:off x="4070996" y="4621546"/>
              <a:ext cx="1483014" cy="152135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7174" name="TextBox 1">
            <a:extLst>
              <a:ext uri="{FF2B5EF4-FFF2-40B4-BE49-F238E27FC236}">
                <a16:creationId xmlns:a16="http://schemas.microsoft.com/office/drawing/2014/main" id="{FFA0048E-3E08-498E-82A7-8D5E13519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613" y="2387600"/>
            <a:ext cx="1482725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00">
                <a:solidFill>
                  <a:schemeClr val="tx1"/>
                </a:solidFill>
              </a:rPr>
              <a:t>Africa</a:t>
            </a:r>
          </a:p>
        </p:txBody>
      </p:sp>
      <p:sp>
        <p:nvSpPr>
          <p:cNvPr id="7175" name="TextBox 26">
            <a:extLst>
              <a:ext uri="{FF2B5EF4-FFF2-40B4-BE49-F238E27FC236}">
                <a16:creationId xmlns:a16="http://schemas.microsoft.com/office/drawing/2014/main" id="{40C3A7DB-653C-4F23-929D-3929D4688E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2401888"/>
            <a:ext cx="14827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continent</a:t>
            </a:r>
          </a:p>
        </p:txBody>
      </p:sp>
      <p:sp>
        <p:nvSpPr>
          <p:cNvPr id="7176" name="TextBox 27">
            <a:extLst>
              <a:ext uri="{FF2B5EF4-FFF2-40B4-BE49-F238E27FC236}">
                <a16:creationId xmlns:a16="http://schemas.microsoft.com/office/drawing/2014/main" id="{81012AE3-E7C6-44B7-AB3E-884D394A1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9313" y="2401888"/>
            <a:ext cx="14827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country</a:t>
            </a:r>
          </a:p>
        </p:txBody>
      </p:sp>
      <p:sp>
        <p:nvSpPr>
          <p:cNvPr id="7177" name="TextBox 28">
            <a:extLst>
              <a:ext uri="{FF2B5EF4-FFF2-40B4-BE49-F238E27FC236}">
                <a16:creationId xmlns:a16="http://schemas.microsoft.com/office/drawing/2014/main" id="{118F1528-4982-409F-87D2-796ECCB24D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6663" y="2401888"/>
            <a:ext cx="14827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capital city</a:t>
            </a:r>
          </a:p>
        </p:txBody>
      </p:sp>
      <p:sp>
        <p:nvSpPr>
          <p:cNvPr id="7178" name="TextBox 29">
            <a:extLst>
              <a:ext uri="{FF2B5EF4-FFF2-40B4-BE49-F238E27FC236}">
                <a16:creationId xmlns:a16="http://schemas.microsoft.com/office/drawing/2014/main" id="{1439F728-2C83-4CFC-9A40-68783FDCA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0963" y="4022725"/>
            <a:ext cx="1484312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00">
                <a:solidFill>
                  <a:schemeClr val="tx1"/>
                </a:solidFill>
              </a:rPr>
              <a:t>Kenya</a:t>
            </a:r>
          </a:p>
        </p:txBody>
      </p:sp>
      <p:sp>
        <p:nvSpPr>
          <p:cNvPr id="7179" name="TextBox 30">
            <a:extLst>
              <a:ext uri="{FF2B5EF4-FFF2-40B4-BE49-F238E27FC236}">
                <a16:creationId xmlns:a16="http://schemas.microsoft.com/office/drawing/2014/main" id="{20A7FBB6-817C-40E2-8E62-0B90DAD0E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963" y="4049713"/>
            <a:ext cx="1482725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>
                <a:solidFill>
                  <a:schemeClr val="tx1"/>
                </a:solidFill>
              </a:rPr>
              <a:t>weather and climate</a:t>
            </a:r>
          </a:p>
        </p:txBody>
      </p:sp>
      <p:sp>
        <p:nvSpPr>
          <p:cNvPr id="7180" name="TextBox 31">
            <a:extLst>
              <a:ext uri="{FF2B5EF4-FFF2-40B4-BE49-F238E27FC236}">
                <a16:creationId xmlns:a16="http://schemas.microsoft.com/office/drawing/2014/main" id="{6D374F4A-006C-4FCB-A79C-197F40DCBB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1375" y="4033838"/>
            <a:ext cx="1484313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Nairobi</a:t>
            </a:r>
          </a:p>
        </p:txBody>
      </p:sp>
      <p:sp>
        <p:nvSpPr>
          <p:cNvPr id="7181" name="TextBox 32">
            <a:extLst>
              <a:ext uri="{FF2B5EF4-FFF2-40B4-BE49-F238E27FC236}">
                <a16:creationId xmlns:a16="http://schemas.microsoft.com/office/drawing/2014/main" id="{D6DAD4C4-BD9A-40E5-89DD-C0E4C35C3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6663" y="4046538"/>
            <a:ext cx="14827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00">
                <a:solidFill>
                  <a:schemeClr val="tx1"/>
                </a:solidFill>
              </a:rPr>
              <a:t>Indian Ocean</a:t>
            </a:r>
          </a:p>
        </p:txBody>
      </p:sp>
      <p:sp>
        <p:nvSpPr>
          <p:cNvPr id="7182" name="TextBox 33">
            <a:extLst>
              <a:ext uri="{FF2B5EF4-FFF2-40B4-BE49-F238E27FC236}">
                <a16:creationId xmlns:a16="http://schemas.microsoft.com/office/drawing/2014/main" id="{BD15149A-EAFE-4784-A391-ADDDADEB6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9163" y="5659438"/>
            <a:ext cx="14827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flag</a:t>
            </a:r>
          </a:p>
        </p:txBody>
      </p:sp>
      <p:sp>
        <p:nvSpPr>
          <p:cNvPr id="7183" name="TextBox 35">
            <a:extLst>
              <a:ext uri="{FF2B5EF4-FFF2-40B4-BE49-F238E27FC236}">
                <a16:creationId xmlns:a16="http://schemas.microsoft.com/office/drawing/2014/main" id="{A95E5956-768B-4608-81F5-4FA4025AB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3863" y="5659438"/>
            <a:ext cx="14827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atlas</a:t>
            </a:r>
          </a:p>
        </p:txBody>
      </p:sp>
      <p:pic>
        <p:nvPicPr>
          <p:cNvPr id="7184" name="Picture 21">
            <a:extLst>
              <a:ext uri="{FF2B5EF4-FFF2-40B4-BE49-F238E27FC236}">
                <a16:creationId xmlns:a16="http://schemas.microsoft.com/office/drawing/2014/main" id="{D8196063-EA68-49EE-BBEF-E69D45C0E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3052763"/>
            <a:ext cx="1241425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5" name="TextBox 35">
            <a:extLst>
              <a:ext uri="{FF2B5EF4-FFF2-40B4-BE49-F238E27FC236}">
                <a16:creationId xmlns:a16="http://schemas.microsoft.com/office/drawing/2014/main" id="{5A7C4AFB-B4DA-4127-B423-A69564351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6513" y="5654675"/>
            <a:ext cx="1482725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equator</a:t>
            </a:r>
          </a:p>
        </p:txBody>
      </p:sp>
      <p:pic>
        <p:nvPicPr>
          <p:cNvPr id="7186" name="Picture 1">
            <a:extLst>
              <a:ext uri="{FF2B5EF4-FFF2-40B4-BE49-F238E27FC236}">
                <a16:creationId xmlns:a16="http://schemas.microsoft.com/office/drawing/2014/main" id="{11B068F2-9D34-4CE3-9690-8E01366FF5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888" y="1419225"/>
            <a:ext cx="1020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4D025C6-8E17-48C5-B185-4020DDC00F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1"/>
          <a:stretch/>
        </p:blipFill>
        <p:spPr>
          <a:xfrm>
            <a:off x="3110004" y="1453508"/>
            <a:ext cx="1266642" cy="987324"/>
          </a:xfrm>
          <a:prstGeom prst="roundRect">
            <a:avLst>
              <a:gd name="adj" fmla="val 12745"/>
            </a:avLst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CDFDEB9-A6C3-4693-B812-2F33BE0593D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86"/>
          <a:stretch/>
        </p:blipFill>
        <p:spPr>
          <a:xfrm>
            <a:off x="4771254" y="1453508"/>
            <a:ext cx="1261370" cy="972940"/>
          </a:xfrm>
          <a:prstGeom prst="roundRect">
            <a:avLst>
              <a:gd name="adj" fmla="val 9103"/>
            </a:avLst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8AC7159-7063-4D8A-9F74-F5BE7B35A7D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2" t="42852" r="49621" b="26586"/>
          <a:stretch/>
        </p:blipFill>
        <p:spPr>
          <a:xfrm>
            <a:off x="6444434" y="1436071"/>
            <a:ext cx="1242196" cy="1000007"/>
          </a:xfrm>
          <a:prstGeom prst="roundRect">
            <a:avLst>
              <a:gd name="adj" fmla="val 9103"/>
            </a:avLst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EEC610A-F9FD-481B-B922-45954F361DA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045" y="3044212"/>
            <a:ext cx="1319859" cy="993414"/>
          </a:xfrm>
          <a:prstGeom prst="roundRect">
            <a:avLst>
              <a:gd name="adj" fmla="val 10693"/>
            </a:avLst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2C511FC-44DD-4123-B74E-B6BF39A8852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997" y="3097490"/>
            <a:ext cx="1297355" cy="944474"/>
          </a:xfrm>
          <a:prstGeom prst="roundRect">
            <a:avLst>
              <a:gd name="adj" fmla="val 9978"/>
            </a:avLst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9EE88DDF-06D2-4EB0-896F-95E49875680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6" r="20888"/>
          <a:stretch/>
        </p:blipFill>
        <p:spPr>
          <a:xfrm>
            <a:off x="3933471" y="4713044"/>
            <a:ext cx="1309169" cy="1016488"/>
          </a:xfrm>
          <a:prstGeom prst="roundRect">
            <a:avLst>
              <a:gd name="adj" fmla="val 12494"/>
            </a:avLst>
          </a:prstGeom>
        </p:spPr>
      </p:pic>
      <p:pic>
        <p:nvPicPr>
          <p:cNvPr id="7193" name="Picture 48">
            <a:extLst>
              <a:ext uri="{FF2B5EF4-FFF2-40B4-BE49-F238E27FC236}">
                <a16:creationId xmlns:a16="http://schemas.microsoft.com/office/drawing/2014/main" id="{23CE3AB1-754B-4876-BC24-D5DD1E1F75B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4794250"/>
            <a:ext cx="127476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46727053-B1C3-4811-BA0A-8341010827C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96"/>
          <a:stretch/>
        </p:blipFill>
        <p:spPr>
          <a:xfrm>
            <a:off x="6406594" y="3044212"/>
            <a:ext cx="1304658" cy="1009916"/>
          </a:xfrm>
          <a:prstGeom prst="roundRect">
            <a:avLst>
              <a:gd name="adj" fmla="val 8238"/>
            </a:avLst>
          </a:prstGeom>
        </p:spPr>
      </p:pic>
      <p:pic>
        <p:nvPicPr>
          <p:cNvPr id="7195" name="Picture 51">
            <a:extLst>
              <a:ext uri="{FF2B5EF4-FFF2-40B4-BE49-F238E27FC236}">
                <a16:creationId xmlns:a16="http://schemas.microsoft.com/office/drawing/2014/main" id="{63AB1541-2B3D-4D85-A99E-868617B302B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488" y="4705350"/>
            <a:ext cx="11334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85DC147D-007C-4E09-B632-C47E0D8CB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8000"/>
            <a:ext cx="8220075" cy="13668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>
                <a:solidFill>
                  <a:srgbClr val="ED1B24"/>
                </a:solidFill>
              </a:rPr>
              <a:t>What Do I Know Already?</a:t>
            </a:r>
            <a:br>
              <a:rPr lang="en-GB" altLang="en-US" sz="3600">
                <a:solidFill>
                  <a:srgbClr val="ED1B24"/>
                </a:solidFill>
              </a:rPr>
            </a:br>
            <a:r>
              <a:rPr lang="en-GB" altLang="en-US" sz="3600">
                <a:solidFill>
                  <a:srgbClr val="ED1B24"/>
                </a:solidFill>
              </a:rPr>
              <a:t>Quick Quiz!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8F8678D-A4EF-4A7D-B6BC-C4D240BAAFA6}"/>
              </a:ext>
            </a:extLst>
          </p:cNvPr>
          <p:cNvGrpSpPr>
            <a:grpSpLocks/>
          </p:cNvGrpSpPr>
          <p:nvPr/>
        </p:nvGrpSpPr>
        <p:grpSpPr bwMode="auto">
          <a:xfrm>
            <a:off x="938213" y="1843088"/>
            <a:ext cx="7267575" cy="790575"/>
            <a:chOff x="938213" y="1843087"/>
            <a:chExt cx="7267575" cy="790768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7C280CAB-614E-4830-B971-750ABD54B92C}"/>
                </a:ext>
              </a:extLst>
            </p:cNvPr>
            <p:cNvSpPr/>
            <p:nvPr/>
          </p:nvSpPr>
          <p:spPr bwMode="auto">
            <a:xfrm>
              <a:off x="938213" y="1843087"/>
              <a:ext cx="7267575" cy="789180"/>
            </a:xfrm>
            <a:prstGeom prst="round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900" dirty="0">
                  <a:solidFill>
                    <a:schemeClr val="tx1"/>
                  </a:solidFill>
                </a:rPr>
                <a:t>Which continent is Kenya in?</a:t>
              </a:r>
            </a:p>
          </p:txBody>
        </p:sp>
        <p:pic>
          <p:nvPicPr>
            <p:cNvPr id="8209" name="Picture 1">
              <a:extLst>
                <a:ext uri="{FF2B5EF4-FFF2-40B4-BE49-F238E27FC236}">
                  <a16:creationId xmlns:a16="http://schemas.microsoft.com/office/drawing/2014/main" id="{7922D76F-AFDC-46EB-BAD1-FEE1CDE12D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905"/>
            <a:stretch>
              <a:fillRect/>
            </a:stretch>
          </p:blipFill>
          <p:spPr bwMode="auto">
            <a:xfrm>
              <a:off x="941099" y="1843087"/>
              <a:ext cx="951652" cy="790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0" name="TextBox 13">
              <a:extLst>
                <a:ext uri="{FF2B5EF4-FFF2-40B4-BE49-F238E27FC236}">
                  <a16:creationId xmlns:a16="http://schemas.microsoft.com/office/drawing/2014/main" id="{8A610464-D150-4563-A625-0A1AE44F22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2797" y="1976563"/>
              <a:ext cx="600025" cy="5220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04B9CFE-A392-4CB5-B3AE-AB1F5B90476D}"/>
              </a:ext>
            </a:extLst>
          </p:cNvPr>
          <p:cNvGrpSpPr>
            <a:grpSpLocks/>
          </p:cNvGrpSpPr>
          <p:nvPr/>
        </p:nvGrpSpPr>
        <p:grpSpPr bwMode="auto">
          <a:xfrm>
            <a:off x="938213" y="2898775"/>
            <a:ext cx="7267575" cy="790575"/>
            <a:chOff x="938213" y="2899065"/>
            <a:chExt cx="7267575" cy="790767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F36089CA-6B61-4F1E-97DD-34978C47BA5A}"/>
                </a:ext>
              </a:extLst>
            </p:cNvPr>
            <p:cNvSpPr/>
            <p:nvPr/>
          </p:nvSpPr>
          <p:spPr bwMode="auto">
            <a:xfrm>
              <a:off x="938213" y="2900653"/>
              <a:ext cx="7267575" cy="789179"/>
            </a:xfrm>
            <a:prstGeom prst="round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900" dirty="0">
                  <a:solidFill>
                    <a:schemeClr val="tx1"/>
                  </a:solidFill>
                </a:rPr>
                <a:t>Can you write any 2 things you know about Africa?</a:t>
              </a:r>
            </a:p>
          </p:txBody>
        </p:sp>
        <p:pic>
          <p:nvPicPr>
            <p:cNvPr id="8206" name="Picture 21">
              <a:extLst>
                <a:ext uri="{FF2B5EF4-FFF2-40B4-BE49-F238E27FC236}">
                  <a16:creationId xmlns:a16="http://schemas.microsoft.com/office/drawing/2014/main" id="{B90D8405-2089-4401-ABF2-3A7964F3CE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905"/>
            <a:stretch>
              <a:fillRect/>
            </a:stretch>
          </p:blipFill>
          <p:spPr bwMode="auto">
            <a:xfrm>
              <a:off x="941099" y="2899065"/>
              <a:ext cx="951652" cy="785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7" name="TextBox 14">
              <a:extLst>
                <a:ext uri="{FF2B5EF4-FFF2-40B4-BE49-F238E27FC236}">
                  <a16:creationId xmlns:a16="http://schemas.microsoft.com/office/drawing/2014/main" id="{B2003599-3585-464F-A958-6A5BF8F915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2797" y="3033528"/>
              <a:ext cx="600025" cy="523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79FCA25-A280-4EEE-86C8-720DFF5DB0AC}"/>
              </a:ext>
            </a:extLst>
          </p:cNvPr>
          <p:cNvGrpSpPr>
            <a:grpSpLocks/>
          </p:cNvGrpSpPr>
          <p:nvPr/>
        </p:nvGrpSpPr>
        <p:grpSpPr bwMode="auto">
          <a:xfrm>
            <a:off x="938213" y="3960813"/>
            <a:ext cx="7267575" cy="787400"/>
            <a:chOff x="938213" y="3960813"/>
            <a:chExt cx="7267575" cy="787400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2828272B-78DB-4821-867B-26211EB32CAD}"/>
                </a:ext>
              </a:extLst>
            </p:cNvPr>
            <p:cNvSpPr/>
            <p:nvPr/>
          </p:nvSpPr>
          <p:spPr bwMode="auto">
            <a:xfrm>
              <a:off x="938213" y="3960813"/>
              <a:ext cx="7267575" cy="787400"/>
            </a:xfrm>
            <a:prstGeom prst="round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900" dirty="0">
                  <a:solidFill>
                    <a:schemeClr val="tx1"/>
                  </a:solidFill>
                </a:rPr>
                <a:t>What do you think the climate/weather is like in Kenya?</a:t>
              </a:r>
            </a:p>
          </p:txBody>
        </p:sp>
        <p:pic>
          <p:nvPicPr>
            <p:cNvPr id="8203" name="Picture 22">
              <a:extLst>
                <a:ext uri="{FF2B5EF4-FFF2-40B4-BE49-F238E27FC236}">
                  <a16:creationId xmlns:a16="http://schemas.microsoft.com/office/drawing/2014/main" id="{1088A21A-FCF0-4B54-A1E2-3EADBB1D85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905"/>
            <a:stretch>
              <a:fillRect/>
            </a:stretch>
          </p:blipFill>
          <p:spPr bwMode="auto">
            <a:xfrm>
              <a:off x="941099" y="3962014"/>
              <a:ext cx="951652" cy="786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4" name="TextBox 15">
              <a:extLst>
                <a:ext uri="{FF2B5EF4-FFF2-40B4-BE49-F238E27FC236}">
                  <a16:creationId xmlns:a16="http://schemas.microsoft.com/office/drawing/2014/main" id="{8C0E4218-E155-4741-9168-DFC3004C0F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2797" y="4092671"/>
              <a:ext cx="600025" cy="524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819BC8D-81F2-4CC9-951A-538580E58F57}"/>
              </a:ext>
            </a:extLst>
          </p:cNvPr>
          <p:cNvGrpSpPr>
            <a:grpSpLocks/>
          </p:cNvGrpSpPr>
          <p:nvPr/>
        </p:nvGrpSpPr>
        <p:grpSpPr bwMode="auto">
          <a:xfrm>
            <a:off x="938213" y="5021263"/>
            <a:ext cx="7267575" cy="792162"/>
            <a:chOff x="938213" y="5021263"/>
            <a:chExt cx="7267575" cy="79254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36E0C88D-DA7A-410A-9407-C4E93B00FD0B}"/>
                </a:ext>
              </a:extLst>
            </p:cNvPr>
            <p:cNvSpPr/>
            <p:nvPr/>
          </p:nvSpPr>
          <p:spPr bwMode="auto">
            <a:xfrm>
              <a:off x="938213" y="5024440"/>
              <a:ext cx="7267575" cy="789372"/>
            </a:xfrm>
            <a:prstGeom prst="roundRect">
              <a:avLst/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What animals do you think live in Kenya?</a:t>
              </a:r>
            </a:p>
          </p:txBody>
        </p:sp>
        <p:pic>
          <p:nvPicPr>
            <p:cNvPr id="8200" name="Picture 23">
              <a:extLst>
                <a:ext uri="{FF2B5EF4-FFF2-40B4-BE49-F238E27FC236}">
                  <a16:creationId xmlns:a16="http://schemas.microsoft.com/office/drawing/2014/main" id="{F9CCC7CE-076F-48C4-81B8-1FEFCDE4BE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6905"/>
            <a:stretch>
              <a:fillRect/>
            </a:stretch>
          </p:blipFill>
          <p:spPr bwMode="auto">
            <a:xfrm>
              <a:off x="941099" y="5021263"/>
              <a:ext cx="951652" cy="792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1" name="TextBox 16">
              <a:extLst>
                <a:ext uri="{FF2B5EF4-FFF2-40B4-BE49-F238E27FC236}">
                  <a16:creationId xmlns:a16="http://schemas.microsoft.com/office/drawing/2014/main" id="{D4C717B2-C8E5-47A8-BC5D-D68CEDE71A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2797" y="5158107"/>
              <a:ext cx="600025" cy="522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chemeClr val="bg1"/>
                  </a:solidFill>
                </a:rPr>
                <a:t>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839D0B0-2791-4104-8CD3-370C9A4F12EB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Where Is Kenya?</a:t>
            </a:r>
          </a:p>
        </p:txBody>
      </p:sp>
      <p:sp>
        <p:nvSpPr>
          <p:cNvPr id="9219" name="TextBox 2">
            <a:extLst>
              <a:ext uri="{FF2B5EF4-FFF2-40B4-BE49-F238E27FC236}">
                <a16:creationId xmlns:a16="http://schemas.microsoft.com/office/drawing/2014/main" id="{B2C6AD95-1558-475B-962D-06618D192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7950" y="2227263"/>
            <a:ext cx="3848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FF0000"/>
                </a:solidFill>
                <a:ea typeface="MS PGothic" panose="020B0600070205080204" pitchFamily="34" charset="-128"/>
              </a:rPr>
              <a:t>World map showing continent of Africa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F852B-9CAC-4114-9D92-39D77BE0ED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49" y="1598613"/>
            <a:ext cx="6959101" cy="4322132"/>
          </a:xfrm>
          <a:prstGeom prst="roundRect">
            <a:avLst>
              <a:gd name="adj" fmla="val 3845"/>
            </a:avLst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850C6C24-5886-45A4-B996-90804BFEB357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Where Is Kenya?</a:t>
            </a:r>
          </a:p>
        </p:txBody>
      </p:sp>
      <p:pic>
        <p:nvPicPr>
          <p:cNvPr id="10243" name="Picture 5">
            <a:extLst>
              <a:ext uri="{FF2B5EF4-FFF2-40B4-BE49-F238E27FC236}">
                <a16:creationId xmlns:a16="http://schemas.microsoft.com/office/drawing/2014/main" id="{27D80545-A0B8-4CCD-9C00-8674DB16B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1336675"/>
            <a:ext cx="69373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32FDAE-5272-4184-92E7-85F618355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1336675"/>
            <a:ext cx="69373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D0447E5E-71F9-4915-BB00-4139B870CB03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Where Is Kenya?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D8C5A8-EE11-4F3F-A67C-512B13F811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" b="2477"/>
          <a:stretch/>
        </p:blipFill>
        <p:spPr>
          <a:xfrm>
            <a:off x="2375377" y="1476375"/>
            <a:ext cx="4393245" cy="4454649"/>
          </a:xfrm>
          <a:prstGeom prst="roundRect">
            <a:avLst>
              <a:gd name="adj" fmla="val 6359"/>
            </a:avLst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11DF0622-8FE7-4088-B549-1D53C3FB7F99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Where Is Kenya?</a:t>
            </a:r>
          </a:p>
        </p:txBody>
      </p:sp>
      <p:grpSp>
        <p:nvGrpSpPr>
          <p:cNvPr id="12291" name="Group 14">
            <a:extLst>
              <a:ext uri="{FF2B5EF4-FFF2-40B4-BE49-F238E27FC236}">
                <a16:creationId xmlns:a16="http://schemas.microsoft.com/office/drawing/2014/main" id="{E3D89C09-EE5C-45AE-9DFC-5AA764C80A36}"/>
              </a:ext>
            </a:extLst>
          </p:cNvPr>
          <p:cNvGrpSpPr>
            <a:grpSpLocks/>
          </p:cNvGrpSpPr>
          <p:nvPr/>
        </p:nvGrpSpPr>
        <p:grpSpPr bwMode="auto">
          <a:xfrm>
            <a:off x="1416050" y="1365250"/>
            <a:ext cx="6311900" cy="4718050"/>
            <a:chOff x="1416322" y="1284129"/>
            <a:chExt cx="6311356" cy="4717255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38A2FEB9-08E8-44EB-B693-40935C5A6500}"/>
                </a:ext>
              </a:extLst>
            </p:cNvPr>
            <p:cNvSpPr/>
            <p:nvPr/>
          </p:nvSpPr>
          <p:spPr>
            <a:xfrm>
              <a:off x="1416322" y="1304764"/>
              <a:ext cx="3103296" cy="2306248"/>
            </a:xfrm>
            <a:prstGeom prst="roundRect">
              <a:avLst>
                <a:gd name="adj" fmla="val 0"/>
              </a:avLst>
            </a:prstGeom>
            <a:solidFill>
              <a:srgbClr val="ACDD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293" name="Rectangle 7">
              <a:extLst>
                <a:ext uri="{FF2B5EF4-FFF2-40B4-BE49-F238E27FC236}">
                  <a16:creationId xmlns:a16="http://schemas.microsoft.com/office/drawing/2014/main" id="{24170185-4ED0-44F0-989C-49BE10FD16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322" y="1284129"/>
              <a:ext cx="3104030" cy="23109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>
                  <a:solidFill>
                    <a:schemeClr val="tx1"/>
                  </a:solidFill>
                  <a:ea typeface="MS PGothic" panose="020B0600070205080204" pitchFamily="34" charset="-128"/>
                </a:rPr>
                <a:t>Kenya is located in East Africa. It is known as the Republic </a:t>
              </a:r>
              <a:br>
                <a:rPr lang="en-GB" altLang="en-US" sz="1700">
                  <a:solidFill>
                    <a:schemeClr val="tx1"/>
                  </a:solidFill>
                  <a:ea typeface="MS PGothic" panose="020B0600070205080204" pitchFamily="34" charset="-128"/>
                </a:rPr>
              </a:br>
              <a:r>
                <a:rPr lang="en-GB" altLang="en-US" sz="1700">
                  <a:solidFill>
                    <a:schemeClr val="tx1"/>
                  </a:solidFill>
                  <a:ea typeface="MS PGothic" panose="020B0600070205080204" pitchFamily="34" charset="-128"/>
                </a:rPr>
                <a:t>of Kenya.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1700">
                <a:solidFill>
                  <a:schemeClr val="tx1"/>
                </a:solidFill>
                <a:ea typeface="MS PGothic" panose="020B0600070205080204" pitchFamily="34" charset="-128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700">
                  <a:solidFill>
                    <a:schemeClr val="tx1"/>
                  </a:solidFill>
                  <a:ea typeface="MS PGothic" panose="020B0600070205080204" pitchFamily="34" charset="-128"/>
                </a:rPr>
                <a:t>Kenya’s population is around </a:t>
              </a:r>
              <a:br>
                <a:rPr lang="en-GB" altLang="en-US" sz="1700">
                  <a:solidFill>
                    <a:schemeClr val="tx1"/>
                  </a:solidFill>
                  <a:ea typeface="MS PGothic" panose="020B0600070205080204" pitchFamily="34" charset="-128"/>
                </a:rPr>
              </a:br>
              <a:r>
                <a:rPr lang="en-GB" altLang="en-US" sz="1700">
                  <a:solidFill>
                    <a:schemeClr val="tx1"/>
                  </a:solidFill>
                  <a:ea typeface="MS PGothic" panose="020B0600070205080204" pitchFamily="34" charset="-128"/>
                </a:rPr>
                <a:t>44 million! Kenya is one small country compared to the vast size of the continent, Africa. 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F35B3AA-A823-44FD-8937-BC73555B41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191"/>
            <a:stretch/>
          </p:blipFill>
          <p:spPr>
            <a:xfrm>
              <a:off x="4623649" y="1305372"/>
              <a:ext cx="3104029" cy="2305288"/>
            </a:xfrm>
            <a:prstGeom prst="roundRect">
              <a:avLst>
                <a:gd name="adj" fmla="val 0"/>
              </a:avLst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0D34555-068A-4F12-8EA7-47220DBEA6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47"/>
            <a:stretch/>
          </p:blipFill>
          <p:spPr>
            <a:xfrm>
              <a:off x="1416323" y="3701527"/>
              <a:ext cx="3104030" cy="2299857"/>
            </a:xfrm>
            <a:prstGeom prst="roundRect">
              <a:avLst>
                <a:gd name="adj" fmla="val 0"/>
              </a:avLst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8713459-4B3D-40A2-BC12-F9D220F1A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3647" y="3699017"/>
              <a:ext cx="3104031" cy="2302367"/>
            </a:xfrm>
            <a:prstGeom prst="roundRect">
              <a:avLst>
                <a:gd name="adj" fmla="val 0"/>
              </a:avLst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F78C0D-CC96-41EF-8914-379D5C5FA1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4" r="28868"/>
          <a:stretch/>
        </p:blipFill>
        <p:spPr>
          <a:xfrm>
            <a:off x="4623647" y="3766985"/>
            <a:ext cx="3104031" cy="2325840"/>
          </a:xfrm>
          <a:prstGeom prst="roundRect">
            <a:avLst>
              <a:gd name="adj" fmla="val 0"/>
            </a:avLst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D1C7B9-2526-4FA2-8CA4-1A5A1164F5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81" r="8881"/>
          <a:stretch/>
        </p:blipFill>
        <p:spPr>
          <a:xfrm>
            <a:off x="1416321" y="3780518"/>
            <a:ext cx="3104031" cy="2302367"/>
          </a:xfrm>
          <a:prstGeom prst="roundRect">
            <a:avLst>
              <a:gd name="adj" fmla="val 0"/>
            </a:avLst>
          </a:prstGeom>
        </p:spPr>
      </p:pic>
      <p:sp>
        <p:nvSpPr>
          <p:cNvPr id="13316" name="Title 1">
            <a:extLst>
              <a:ext uri="{FF2B5EF4-FFF2-40B4-BE49-F238E27FC236}">
                <a16:creationId xmlns:a16="http://schemas.microsoft.com/office/drawing/2014/main" id="{5527CA0D-6E44-4749-AB8C-E30A345C7BE7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Where Is Kenya?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5F29B8D-0262-464F-91B0-716DC494AFF0}"/>
              </a:ext>
            </a:extLst>
          </p:cNvPr>
          <p:cNvSpPr/>
          <p:nvPr/>
        </p:nvSpPr>
        <p:spPr>
          <a:xfrm>
            <a:off x="1416050" y="1387475"/>
            <a:ext cx="3103563" cy="2305050"/>
          </a:xfrm>
          <a:prstGeom prst="roundRect">
            <a:avLst>
              <a:gd name="adj" fmla="val 0"/>
            </a:avLst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C3A4C4F-20F2-4889-9334-81D28807B38C}"/>
              </a:ext>
            </a:extLst>
          </p:cNvPr>
          <p:cNvSpPr/>
          <p:nvPr/>
        </p:nvSpPr>
        <p:spPr>
          <a:xfrm>
            <a:off x="4624388" y="1387475"/>
            <a:ext cx="3103562" cy="2305050"/>
          </a:xfrm>
          <a:prstGeom prst="roundRect">
            <a:avLst>
              <a:gd name="adj" fmla="val 0"/>
            </a:avLst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9" name="Rectangle 10">
            <a:extLst>
              <a:ext uri="{FF2B5EF4-FFF2-40B4-BE49-F238E27FC236}">
                <a16:creationId xmlns:a16="http://schemas.microsoft.com/office/drawing/2014/main" id="{C1BE5E0E-E468-4EAF-AC62-42C3FBC92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388" y="2014538"/>
            <a:ext cx="3103562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Nairobi is the capital </a:t>
            </a:r>
            <a:b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</a:b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city and Mombasa is the </a:t>
            </a:r>
            <a:b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</a:br>
            <a:r>
              <a:rPr lang="en-US" altLang="en-US">
                <a:solidFill>
                  <a:schemeClr val="tx1"/>
                </a:solidFill>
                <a:ea typeface="MS PGothic" panose="020B0600070205080204" pitchFamily="34" charset="-128"/>
              </a:rPr>
              <a:t>largest city in Kenya. </a:t>
            </a:r>
          </a:p>
        </p:txBody>
      </p:sp>
      <p:grpSp>
        <p:nvGrpSpPr>
          <p:cNvPr id="13320" name="Group 2">
            <a:extLst>
              <a:ext uri="{FF2B5EF4-FFF2-40B4-BE49-F238E27FC236}">
                <a16:creationId xmlns:a16="http://schemas.microsoft.com/office/drawing/2014/main" id="{0BAD4D27-7FEC-4DB8-A4FC-2E443A95CE6A}"/>
              </a:ext>
            </a:extLst>
          </p:cNvPr>
          <p:cNvGrpSpPr>
            <a:grpSpLocks/>
          </p:cNvGrpSpPr>
          <p:nvPr/>
        </p:nvGrpSpPr>
        <p:grpSpPr bwMode="auto">
          <a:xfrm>
            <a:off x="1416050" y="1563688"/>
            <a:ext cx="3103563" cy="1951037"/>
            <a:chOff x="1416322" y="1541690"/>
            <a:chExt cx="3104030" cy="1951549"/>
          </a:xfrm>
        </p:grpSpPr>
        <p:sp>
          <p:nvSpPr>
            <p:cNvPr id="13321" name="Rectangle 7">
              <a:extLst>
                <a:ext uri="{FF2B5EF4-FFF2-40B4-BE49-F238E27FC236}">
                  <a16:creationId xmlns:a16="http://schemas.microsoft.com/office/drawing/2014/main" id="{E971607C-62ED-43FC-8904-27EC42093D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16322" y="1541690"/>
              <a:ext cx="3104030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  <a:ea typeface="MS PGothic" panose="020B0600070205080204" pitchFamily="34" charset="-128"/>
                </a:rPr>
                <a:t>This is Kenya’s national flag:</a:t>
              </a:r>
              <a:endParaRPr lang="en-GB" altLang="en-US">
                <a:solidFill>
                  <a:schemeClr val="tx1"/>
                </a:solidFill>
                <a:ea typeface="MS PGothic" panose="020B0600070205080204" pitchFamily="34" charset="-128"/>
              </a:endParaRPr>
            </a:p>
          </p:txBody>
        </p:sp>
        <p:pic>
          <p:nvPicPr>
            <p:cNvPr id="13322" name="Picture 1">
              <a:extLst>
                <a:ext uri="{FF2B5EF4-FFF2-40B4-BE49-F238E27FC236}">
                  <a16:creationId xmlns:a16="http://schemas.microsoft.com/office/drawing/2014/main" id="{58F0BBE5-D91D-4CF9-BC24-7AC1DD692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7144" y="2075987"/>
              <a:ext cx="2102386" cy="1417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F89CA6-83C6-4884-A781-E2B51A4D5D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9" r="5000"/>
          <a:stretch/>
        </p:blipFill>
        <p:spPr>
          <a:xfrm>
            <a:off x="4628165" y="3398285"/>
            <a:ext cx="3375498" cy="2524894"/>
          </a:xfrm>
          <a:prstGeom prst="roundRect">
            <a:avLst>
              <a:gd name="adj" fmla="val 0"/>
            </a:avLst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9E232D-808E-453D-8EE8-9D4455B1B0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5" t="2939" r="3475"/>
          <a:stretch/>
        </p:blipFill>
        <p:spPr>
          <a:xfrm>
            <a:off x="1140336" y="3408174"/>
            <a:ext cx="3375500" cy="2515005"/>
          </a:xfrm>
          <a:prstGeom prst="roundRect">
            <a:avLst>
              <a:gd name="adj" fmla="val 0"/>
            </a:avLst>
          </a:prstGeom>
        </p:spPr>
      </p:pic>
      <p:sp>
        <p:nvSpPr>
          <p:cNvPr id="14340" name="Title 1">
            <a:extLst>
              <a:ext uri="{FF2B5EF4-FFF2-40B4-BE49-F238E27FC236}">
                <a16:creationId xmlns:a16="http://schemas.microsoft.com/office/drawing/2014/main" id="{941DFB73-715A-4224-B4E1-3FC148CEFA5A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D1B24"/>
                </a:solidFill>
                <a:latin typeface="Sassoon Infant Md" pitchFamily="50" charset="0"/>
              </a:rPr>
              <a:t>Where Is Kenya?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3312F7A9-349B-4835-9709-7E39D39AD224}"/>
              </a:ext>
            </a:extLst>
          </p:cNvPr>
          <p:cNvSpPr/>
          <p:nvPr/>
        </p:nvSpPr>
        <p:spPr>
          <a:xfrm>
            <a:off x="1139825" y="1473200"/>
            <a:ext cx="6864350" cy="1839913"/>
          </a:xfrm>
          <a:prstGeom prst="roundRect">
            <a:avLst>
              <a:gd name="adj" fmla="val 10720"/>
            </a:avLst>
          </a:prstGeom>
          <a:solidFill>
            <a:srgbClr val="ACD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2" name="Rectangle 7">
            <a:extLst>
              <a:ext uri="{FF2B5EF4-FFF2-40B4-BE49-F238E27FC236}">
                <a16:creationId xmlns:a16="http://schemas.microsoft.com/office/drawing/2014/main" id="{01E772AA-9556-4CC5-9565-4E7F8F665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7938" y="1792288"/>
            <a:ext cx="6588125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PGothic" panose="020B0600070205080204" pitchFamily="34" charset="-128"/>
              </a:rPr>
              <a:t>The Tana river is the longest river in Kenya.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MS PGothic" panose="020B0600070205080204" pitchFamily="34" charset="-128"/>
              </a:rPr>
              <a:t>Mount Kenya is the highest mountain in Kenya, </a:t>
            </a:r>
            <a:br>
              <a:rPr lang="en-GB" altLang="en-US">
                <a:solidFill>
                  <a:schemeClr val="tx1"/>
                </a:solidFill>
                <a:ea typeface="MS PGothic" panose="020B0600070205080204" pitchFamily="34" charset="-128"/>
              </a:rPr>
            </a:br>
            <a:r>
              <a:rPr lang="en-GB" altLang="en-US">
                <a:solidFill>
                  <a:schemeClr val="tx1"/>
                </a:solidFill>
                <a:ea typeface="MS PGothic" panose="020B0600070205080204" pitchFamily="34" charset="-128"/>
              </a:rPr>
              <a:t>and the country itself was named after the mountain!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2853</TotalTime>
  <Words>193</Words>
  <Application>Microsoft Office PowerPoint</Application>
  <PresentationFormat>On-screen Show (4:3)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MS PGothic</vt:lpstr>
      <vt:lpstr>Calibri</vt:lpstr>
      <vt:lpstr>Arial</vt:lpstr>
      <vt:lpstr>BPreplay</vt:lpstr>
      <vt:lpstr>Sassoon Infant Md</vt:lpstr>
      <vt:lpstr>Sassoon Infant Rg</vt:lpstr>
      <vt:lpstr>Office Theme</vt:lpstr>
      <vt:lpstr>PowerPoint Presentation</vt:lpstr>
      <vt:lpstr>PowerPoint Presentation</vt:lpstr>
      <vt:lpstr>What Do I Know Already? Quick Quiz!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Luke Hornsey</cp:lastModifiedBy>
  <cp:revision>184</cp:revision>
  <dcterms:created xsi:type="dcterms:W3CDTF">2014-10-01T16:09:27Z</dcterms:created>
  <dcterms:modified xsi:type="dcterms:W3CDTF">2021-01-10T22:12:06Z</dcterms:modified>
</cp:coreProperties>
</file>