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8" r:id="rId4"/>
    <p:sldId id="267" r:id="rId5"/>
    <p:sldId id="262" r:id="rId6"/>
    <p:sldId id="266" r:id="rId7"/>
    <p:sldId id="259" r:id="rId8"/>
    <p:sldId id="264"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886" autoAdjust="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49B803-3414-4E09-A471-4C466D5359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25E73CED-D51D-45CD-B932-7CDBD2AA17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E6BEBD22-48F7-4B38-9DE4-00C33A649796}"/>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5" name="Footer Placeholder 4">
            <a:extLst>
              <a:ext uri="{FF2B5EF4-FFF2-40B4-BE49-F238E27FC236}">
                <a16:creationId xmlns:a16="http://schemas.microsoft.com/office/drawing/2014/main" xmlns="" id="{4E22C50C-E00D-4017-A69A-409B518738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783C0AD-1E39-4F31-87C1-AA39A2C393C7}"/>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3836447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E02566-10F0-4B37-8E0C-30FCAF4583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EA5E69C-B35F-42BC-BBE2-CE0137E125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192A0F7-7C75-4ADB-B652-04E3EDC40ABF}"/>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5" name="Footer Placeholder 4">
            <a:extLst>
              <a:ext uri="{FF2B5EF4-FFF2-40B4-BE49-F238E27FC236}">
                <a16:creationId xmlns:a16="http://schemas.microsoft.com/office/drawing/2014/main" xmlns="" id="{C2DBA222-3F13-4425-AAC3-DE7C7BCBD3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CB8F088-C6D0-42E4-B66A-812D3A4F0E7A}"/>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4262350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1CB464-8798-4303-9C84-F290C5A634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32827BC-8DA3-4F53-A2EA-E3C132FACC3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EB50E7DE-A3BE-4F69-AE97-445E1FB71A13}"/>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5" name="Footer Placeholder 4">
            <a:extLst>
              <a:ext uri="{FF2B5EF4-FFF2-40B4-BE49-F238E27FC236}">
                <a16:creationId xmlns:a16="http://schemas.microsoft.com/office/drawing/2014/main" xmlns="" id="{D6974EBE-180D-477C-BE82-AB3AF9F62F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4A88F71-D00C-40B2-B20E-9430063A734A}"/>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4234268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D8D685-1C50-46F4-A9CA-D9A8EA411F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DB7AA4C-D648-488D-AF8D-E03B396C63A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439C654B-881B-4711-A49D-E7B12709E7D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DAF9F0AD-A499-478F-B427-CFE00143D01D}"/>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6" name="Footer Placeholder 5">
            <a:extLst>
              <a:ext uri="{FF2B5EF4-FFF2-40B4-BE49-F238E27FC236}">
                <a16:creationId xmlns:a16="http://schemas.microsoft.com/office/drawing/2014/main" xmlns="" id="{0931BC98-9A23-4EF7-8248-9D3AD146D0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7C1CBC8-D571-446A-93A9-2DD849572C3A}"/>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1913797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380123-3C41-4A28-8567-E70EEC4C188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9DC3304-FCFA-4739-BC33-954F889602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2763A1D9-B351-4E84-AC5B-D7E1777AC34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615F482F-026C-4128-A9FA-1F5EE099CF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9DCE1CBD-3CE0-483F-9FBB-D4014390581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84E3CAB8-B8C8-45FD-A970-DA758E467A0D}"/>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8" name="Footer Placeholder 7">
            <a:extLst>
              <a:ext uri="{FF2B5EF4-FFF2-40B4-BE49-F238E27FC236}">
                <a16:creationId xmlns:a16="http://schemas.microsoft.com/office/drawing/2014/main" xmlns="" id="{B7C70E53-6AA1-4963-AB87-C5D45A07593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39B053E8-7C58-44A4-B051-D8EC61E939CE}"/>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3476858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BD1827-1739-44FF-9A81-1AD12E82BC2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A3813583-0D68-4A7C-B6A0-DA7C855B4F34}"/>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4" name="Footer Placeholder 3">
            <a:extLst>
              <a:ext uri="{FF2B5EF4-FFF2-40B4-BE49-F238E27FC236}">
                <a16:creationId xmlns:a16="http://schemas.microsoft.com/office/drawing/2014/main" xmlns="" id="{A0C91428-A761-429F-9822-D8D2EBC38BE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C2559954-D41B-4740-9440-284CF02BA3D4}"/>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2064670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0D4B7CEA-DC4F-4DC7-BFE6-8BB8BC8D8902}"/>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3" name="Footer Placeholder 2">
            <a:extLst>
              <a:ext uri="{FF2B5EF4-FFF2-40B4-BE49-F238E27FC236}">
                <a16:creationId xmlns:a16="http://schemas.microsoft.com/office/drawing/2014/main" xmlns="" id="{E94223F0-82F6-480E-89F7-5F8C2346EA1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72E34723-B5B9-46B2-A3F0-301EFEE450E0}"/>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1714315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D089D3-A7FE-45CF-AD9E-2CAC88E1CE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9E641C1-3BF8-4ECF-8796-AD8B768C4D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5FA7286B-5848-412E-8EFB-622CF15CB5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A43C7E5-69D7-4AF7-A9C1-5F1A4908253B}"/>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6" name="Footer Placeholder 5">
            <a:extLst>
              <a:ext uri="{FF2B5EF4-FFF2-40B4-BE49-F238E27FC236}">
                <a16:creationId xmlns:a16="http://schemas.microsoft.com/office/drawing/2014/main" xmlns="" id="{BA36DE64-BB23-426B-9035-1D37FBB51E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37432A63-30ED-4252-A829-8245C8681F81}"/>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244962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24E2B0-3BAD-4186-B94B-25D3B3E416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4D0C0676-D141-44A8-A958-060B775E96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48AFE417-D3AB-4952-9F23-0AE0214D04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2E322E3-BB72-46C3-A21D-DF956935DB9A}"/>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6" name="Footer Placeholder 5">
            <a:extLst>
              <a:ext uri="{FF2B5EF4-FFF2-40B4-BE49-F238E27FC236}">
                <a16:creationId xmlns:a16="http://schemas.microsoft.com/office/drawing/2014/main" xmlns="" id="{BADFED92-0409-4A1E-AC63-B0AF1B706D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D0364CEB-1032-4673-BBA5-186EB4C8B860}"/>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67209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7E1140-A6E8-491C-95CC-B1F4C66FDDF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C8F55438-4103-4D0A-BF45-5C24562EB2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F5C44CD8-41C2-4018-BDC3-A5BF38A984F5}"/>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5" name="Footer Placeholder 4">
            <a:extLst>
              <a:ext uri="{FF2B5EF4-FFF2-40B4-BE49-F238E27FC236}">
                <a16:creationId xmlns:a16="http://schemas.microsoft.com/office/drawing/2014/main" xmlns="" id="{C431A448-070B-4D73-9295-FC793E4B8E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F4507EC-63C4-4ED5-8203-94C932456DAD}"/>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3495787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C0E9D7C7-0059-41FD-8F9D-1DF9582B6C4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F8465A2D-D110-4D4C-80BD-7FFB943FF74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79356E0-CB47-40D8-BC52-70CFFC282173}"/>
              </a:ext>
            </a:extLst>
          </p:cNvPr>
          <p:cNvSpPr>
            <a:spLocks noGrp="1"/>
          </p:cNvSpPr>
          <p:nvPr>
            <p:ph type="dt" sz="half" idx="10"/>
          </p:nvPr>
        </p:nvSpPr>
        <p:spPr/>
        <p:txBody>
          <a:bodyPr/>
          <a:lstStyle/>
          <a:p>
            <a:fld id="{1E88BF38-5C1E-43A5-A706-4290DF0C5B5E}" type="datetimeFigureOut">
              <a:rPr lang="en-GB" smtClean="0"/>
              <a:t>20/04/2020</a:t>
            </a:fld>
            <a:endParaRPr lang="en-GB"/>
          </a:p>
        </p:txBody>
      </p:sp>
      <p:sp>
        <p:nvSpPr>
          <p:cNvPr id="5" name="Footer Placeholder 4">
            <a:extLst>
              <a:ext uri="{FF2B5EF4-FFF2-40B4-BE49-F238E27FC236}">
                <a16:creationId xmlns:a16="http://schemas.microsoft.com/office/drawing/2014/main" xmlns="" id="{14085E44-CF8B-4D8E-8236-BF0263A635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A3A5759-3596-40AD-8879-4AD1EA0DC78E}"/>
              </a:ext>
            </a:extLst>
          </p:cNvPr>
          <p:cNvSpPr>
            <a:spLocks noGrp="1"/>
          </p:cNvSpPr>
          <p:nvPr>
            <p:ph type="sldNum" sz="quarter" idx="12"/>
          </p:nvPr>
        </p:nvSpPr>
        <p:spPr/>
        <p:txBody>
          <a:bodyPr/>
          <a:lstStyle/>
          <a:p>
            <a:fld id="{963D5543-F150-4964-8A17-8548C931171F}" type="slidenum">
              <a:rPr lang="en-GB" smtClean="0"/>
              <a:t>‹#›</a:t>
            </a:fld>
            <a:endParaRPr lang="en-GB"/>
          </a:p>
        </p:txBody>
      </p:sp>
    </p:spTree>
    <p:extLst>
      <p:ext uri="{BB962C8B-B14F-4D97-AF65-F5344CB8AC3E}">
        <p14:creationId xmlns:p14="http://schemas.microsoft.com/office/powerpoint/2010/main" val="1525526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545CFAE-D2D9-44D1-A7DD-7E5750669F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59B24C4C-DB79-4648-9EA9-E8F2FB7890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7FF2F58-2918-43BE-A5D4-7C1E0F929E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88BF38-5C1E-43A5-A706-4290DF0C5B5E}" type="datetimeFigureOut">
              <a:rPr lang="en-GB" smtClean="0"/>
              <a:t>20/04/2020</a:t>
            </a:fld>
            <a:endParaRPr lang="en-GB"/>
          </a:p>
        </p:txBody>
      </p:sp>
      <p:sp>
        <p:nvSpPr>
          <p:cNvPr id="5" name="Footer Placeholder 4">
            <a:extLst>
              <a:ext uri="{FF2B5EF4-FFF2-40B4-BE49-F238E27FC236}">
                <a16:creationId xmlns:a16="http://schemas.microsoft.com/office/drawing/2014/main" xmlns="" id="{E69B3445-0CAD-41F5-9812-434046BA5D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6429C5AA-7C2D-40FD-B338-6C3EB85817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3D5543-F150-4964-8A17-8548C931171F}" type="slidenum">
              <a:rPr lang="en-GB" smtClean="0"/>
              <a:t>‹#›</a:t>
            </a:fld>
            <a:endParaRPr lang="en-GB"/>
          </a:p>
        </p:txBody>
      </p:sp>
    </p:spTree>
    <p:extLst>
      <p:ext uri="{BB962C8B-B14F-4D97-AF65-F5344CB8AC3E}">
        <p14:creationId xmlns:p14="http://schemas.microsoft.com/office/powerpoint/2010/main" val="3208129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7" Type="http://schemas.openxmlformats.org/officeDocument/2006/relationships/image" Target="../media/image28.jp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g"/><Relationship Id="rId4"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4">
            <a:extLst>
              <a:ext uri="{FF2B5EF4-FFF2-40B4-BE49-F238E27FC236}">
                <a16:creationId xmlns:a16="http://schemas.microsoft.com/office/drawing/2014/main" xmlns="" id="{E20EB187-900F-4AF5-813B-101456D9FD3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a plant&#10;&#10;Description automatically generated">
            <a:extLst>
              <a:ext uri="{FF2B5EF4-FFF2-40B4-BE49-F238E27FC236}">
                <a16:creationId xmlns:a16="http://schemas.microsoft.com/office/drawing/2014/main" xmlns="" id="{88A4DFCD-3F61-473E-A4EB-CDBEEF7E8749}"/>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25007" b="18743"/>
          <a:stretch/>
        </p:blipFill>
        <p:spPr>
          <a:xfrm>
            <a:off x="20" y="1"/>
            <a:ext cx="12191980" cy="6857999"/>
          </a:xfrm>
          <a:prstGeom prst="rect">
            <a:avLst/>
          </a:prstGeom>
        </p:spPr>
      </p:pic>
      <p:sp>
        <p:nvSpPr>
          <p:cNvPr id="2" name="Title 1">
            <a:extLst>
              <a:ext uri="{FF2B5EF4-FFF2-40B4-BE49-F238E27FC236}">
                <a16:creationId xmlns:a16="http://schemas.microsoft.com/office/drawing/2014/main" xmlns="" id="{399D6A77-8B49-4E06-B9BD-834D519FE378}"/>
              </a:ext>
            </a:extLst>
          </p:cNvPr>
          <p:cNvSpPr>
            <a:spLocks noGrp="1"/>
          </p:cNvSpPr>
          <p:nvPr>
            <p:ph type="ctrTitle"/>
          </p:nvPr>
        </p:nvSpPr>
        <p:spPr>
          <a:xfrm>
            <a:off x="4387349" y="1200152"/>
            <a:ext cx="6897171" cy="4457696"/>
          </a:xfrm>
        </p:spPr>
        <p:txBody>
          <a:bodyPr anchor="ctr">
            <a:normAutofit/>
          </a:bodyPr>
          <a:lstStyle/>
          <a:p>
            <a:pPr algn="l"/>
            <a:r>
              <a:rPr lang="en-US" sz="8000">
                <a:solidFill>
                  <a:srgbClr val="FFFFFF"/>
                </a:solidFill>
              </a:rPr>
              <a:t>William Morris</a:t>
            </a:r>
            <a:endParaRPr lang="en-GB" sz="8000">
              <a:solidFill>
                <a:srgbClr val="FFFFFF"/>
              </a:solidFill>
            </a:endParaRPr>
          </a:p>
        </p:txBody>
      </p:sp>
      <p:sp>
        <p:nvSpPr>
          <p:cNvPr id="3" name="Subtitle 2">
            <a:extLst>
              <a:ext uri="{FF2B5EF4-FFF2-40B4-BE49-F238E27FC236}">
                <a16:creationId xmlns:a16="http://schemas.microsoft.com/office/drawing/2014/main" xmlns="" id="{15AD844F-805E-4CDB-B718-B886F59543E0}"/>
              </a:ext>
            </a:extLst>
          </p:cNvPr>
          <p:cNvSpPr>
            <a:spLocks noGrp="1"/>
          </p:cNvSpPr>
          <p:nvPr>
            <p:ph type="subTitle" idx="1"/>
          </p:nvPr>
        </p:nvSpPr>
        <p:spPr>
          <a:xfrm>
            <a:off x="849963" y="1200152"/>
            <a:ext cx="2816535" cy="4457696"/>
          </a:xfrm>
        </p:spPr>
        <p:txBody>
          <a:bodyPr anchor="ctr">
            <a:normAutofit/>
          </a:bodyPr>
          <a:lstStyle/>
          <a:p>
            <a:pPr algn="r"/>
            <a:r>
              <a:rPr lang="en-US" sz="2800">
                <a:solidFill>
                  <a:srgbClr val="FFFFFF"/>
                </a:solidFill>
              </a:rPr>
              <a:t>By Olivia Winter</a:t>
            </a:r>
            <a:endParaRPr lang="en-GB" sz="2800">
              <a:solidFill>
                <a:srgbClr val="FFFFFF"/>
              </a:solidFill>
            </a:endParaRPr>
          </a:p>
        </p:txBody>
      </p:sp>
      <p:cxnSp>
        <p:nvCxnSpPr>
          <p:cNvPr id="20" name="Straight Connector 16">
            <a:extLst>
              <a:ext uri="{FF2B5EF4-FFF2-40B4-BE49-F238E27FC236}">
                <a16:creationId xmlns:a16="http://schemas.microsoft.com/office/drawing/2014/main" xmlns="" id="{624D17C8-E9C2-48A4-AA36-D7048A6CCC4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909614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6" name="Content Placeholder 5" descr="A person with a monkey on his head&#10;&#10;Description automatically generated">
            <a:extLst>
              <a:ext uri="{FF2B5EF4-FFF2-40B4-BE49-F238E27FC236}">
                <a16:creationId xmlns:a16="http://schemas.microsoft.com/office/drawing/2014/main" xmlns="" id="{8D4F8758-3970-419E-9CC5-B15716D59E6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41400" y="1253331"/>
            <a:ext cx="3531836" cy="4445699"/>
          </a:xfrm>
        </p:spPr>
      </p:pic>
      <p:pic>
        <p:nvPicPr>
          <p:cNvPr id="10" name="Picture 9">
            <a:extLst>
              <a:ext uri="{FF2B5EF4-FFF2-40B4-BE49-F238E27FC236}">
                <a16:creationId xmlns:a16="http://schemas.microsoft.com/office/drawing/2014/main" xmlns="" id="{1B232434-B63E-479E-A5F0-F660770D3DB4}"/>
              </a:ext>
            </a:extLst>
          </p:cNvPr>
          <p:cNvPicPr>
            <a:picLocks noChangeAspect="1"/>
          </p:cNvPicPr>
          <p:nvPr/>
        </p:nvPicPr>
        <p:blipFill>
          <a:blip r:embed="rId3"/>
          <a:stretch>
            <a:fillRect/>
          </a:stretch>
        </p:blipFill>
        <p:spPr>
          <a:xfrm>
            <a:off x="1041400" y="0"/>
            <a:ext cx="1154652" cy="1253331"/>
          </a:xfrm>
          <a:prstGeom prst="rect">
            <a:avLst/>
          </a:prstGeom>
        </p:spPr>
      </p:pic>
      <p:pic>
        <p:nvPicPr>
          <p:cNvPr id="11" name="Picture 10">
            <a:extLst>
              <a:ext uri="{FF2B5EF4-FFF2-40B4-BE49-F238E27FC236}">
                <a16:creationId xmlns:a16="http://schemas.microsoft.com/office/drawing/2014/main" xmlns="" id="{44244AC1-F02C-4C30-8FB7-2AC2B2B4FE60}"/>
              </a:ext>
            </a:extLst>
          </p:cNvPr>
          <p:cNvPicPr>
            <a:picLocks noChangeAspect="1"/>
          </p:cNvPicPr>
          <p:nvPr/>
        </p:nvPicPr>
        <p:blipFill>
          <a:blip r:embed="rId4"/>
          <a:stretch>
            <a:fillRect/>
          </a:stretch>
        </p:blipFill>
        <p:spPr>
          <a:xfrm>
            <a:off x="0" y="0"/>
            <a:ext cx="1048385" cy="1253331"/>
          </a:xfrm>
          <a:prstGeom prst="rect">
            <a:avLst/>
          </a:prstGeom>
        </p:spPr>
      </p:pic>
      <p:pic>
        <p:nvPicPr>
          <p:cNvPr id="12" name="Picture 11">
            <a:extLst>
              <a:ext uri="{FF2B5EF4-FFF2-40B4-BE49-F238E27FC236}">
                <a16:creationId xmlns:a16="http://schemas.microsoft.com/office/drawing/2014/main" xmlns="" id="{0C7E2C71-630A-4E64-958E-B81797141C0C}"/>
              </a:ext>
            </a:extLst>
          </p:cNvPr>
          <p:cNvPicPr>
            <a:picLocks noChangeAspect="1"/>
          </p:cNvPicPr>
          <p:nvPr/>
        </p:nvPicPr>
        <p:blipFill>
          <a:blip r:embed="rId5"/>
          <a:stretch>
            <a:fillRect/>
          </a:stretch>
        </p:blipFill>
        <p:spPr>
          <a:xfrm>
            <a:off x="2196052" y="0"/>
            <a:ext cx="1154653" cy="1253331"/>
          </a:xfrm>
          <a:prstGeom prst="rect">
            <a:avLst/>
          </a:prstGeom>
        </p:spPr>
      </p:pic>
      <p:pic>
        <p:nvPicPr>
          <p:cNvPr id="14" name="Picture 13">
            <a:extLst>
              <a:ext uri="{FF2B5EF4-FFF2-40B4-BE49-F238E27FC236}">
                <a16:creationId xmlns:a16="http://schemas.microsoft.com/office/drawing/2014/main" xmlns="" id="{B58820D4-E12D-4209-A45C-AA65EFDE9947}"/>
              </a:ext>
            </a:extLst>
          </p:cNvPr>
          <p:cNvPicPr>
            <a:picLocks noChangeAspect="1"/>
          </p:cNvPicPr>
          <p:nvPr/>
        </p:nvPicPr>
        <p:blipFill>
          <a:blip r:embed="rId6"/>
          <a:stretch>
            <a:fillRect/>
          </a:stretch>
        </p:blipFill>
        <p:spPr>
          <a:xfrm>
            <a:off x="3298156" y="-1"/>
            <a:ext cx="1275080" cy="1253331"/>
          </a:xfrm>
          <a:prstGeom prst="rect">
            <a:avLst/>
          </a:prstGeom>
        </p:spPr>
      </p:pic>
      <p:pic>
        <p:nvPicPr>
          <p:cNvPr id="15" name="Picture 14">
            <a:extLst>
              <a:ext uri="{FF2B5EF4-FFF2-40B4-BE49-F238E27FC236}">
                <a16:creationId xmlns:a16="http://schemas.microsoft.com/office/drawing/2014/main" xmlns="" id="{67B1CBDE-6B3F-4E5C-904B-1590FA86A8DE}"/>
              </a:ext>
            </a:extLst>
          </p:cNvPr>
          <p:cNvPicPr>
            <a:picLocks noChangeAspect="1"/>
          </p:cNvPicPr>
          <p:nvPr/>
        </p:nvPicPr>
        <p:blipFill>
          <a:blip r:embed="rId6"/>
          <a:stretch>
            <a:fillRect/>
          </a:stretch>
        </p:blipFill>
        <p:spPr>
          <a:xfrm>
            <a:off x="3298155" y="5699030"/>
            <a:ext cx="1275081" cy="1158970"/>
          </a:xfrm>
          <a:prstGeom prst="rect">
            <a:avLst/>
          </a:prstGeom>
        </p:spPr>
      </p:pic>
      <p:pic>
        <p:nvPicPr>
          <p:cNvPr id="17" name="Picture 16">
            <a:extLst>
              <a:ext uri="{FF2B5EF4-FFF2-40B4-BE49-F238E27FC236}">
                <a16:creationId xmlns:a16="http://schemas.microsoft.com/office/drawing/2014/main" xmlns="" id="{6002352B-03C8-4004-86AF-15C05137677C}"/>
              </a:ext>
            </a:extLst>
          </p:cNvPr>
          <p:cNvPicPr>
            <a:picLocks noChangeAspect="1"/>
          </p:cNvPicPr>
          <p:nvPr/>
        </p:nvPicPr>
        <p:blipFill>
          <a:blip r:embed="rId5"/>
          <a:stretch>
            <a:fillRect/>
          </a:stretch>
        </p:blipFill>
        <p:spPr>
          <a:xfrm>
            <a:off x="2219401" y="5699028"/>
            <a:ext cx="1085739" cy="1158970"/>
          </a:xfrm>
          <a:prstGeom prst="rect">
            <a:avLst/>
          </a:prstGeom>
        </p:spPr>
      </p:pic>
      <p:pic>
        <p:nvPicPr>
          <p:cNvPr id="18" name="Picture 17">
            <a:extLst>
              <a:ext uri="{FF2B5EF4-FFF2-40B4-BE49-F238E27FC236}">
                <a16:creationId xmlns:a16="http://schemas.microsoft.com/office/drawing/2014/main" xmlns="" id="{867AE3DD-77EE-4E95-AF1A-61FF5DD92AD2}"/>
              </a:ext>
            </a:extLst>
          </p:cNvPr>
          <p:cNvPicPr>
            <a:picLocks noChangeAspect="1"/>
          </p:cNvPicPr>
          <p:nvPr/>
        </p:nvPicPr>
        <p:blipFill>
          <a:blip r:embed="rId3"/>
          <a:stretch>
            <a:fillRect/>
          </a:stretch>
        </p:blipFill>
        <p:spPr>
          <a:xfrm>
            <a:off x="1048385" y="5699028"/>
            <a:ext cx="1171016" cy="1158970"/>
          </a:xfrm>
          <a:prstGeom prst="rect">
            <a:avLst/>
          </a:prstGeom>
        </p:spPr>
      </p:pic>
      <p:pic>
        <p:nvPicPr>
          <p:cNvPr id="19" name="Picture 18">
            <a:extLst>
              <a:ext uri="{FF2B5EF4-FFF2-40B4-BE49-F238E27FC236}">
                <a16:creationId xmlns:a16="http://schemas.microsoft.com/office/drawing/2014/main" xmlns="" id="{AD2A0ADF-CBC1-4831-833E-51FACD0C22D3}"/>
              </a:ext>
            </a:extLst>
          </p:cNvPr>
          <p:cNvPicPr>
            <a:picLocks noChangeAspect="1"/>
          </p:cNvPicPr>
          <p:nvPr/>
        </p:nvPicPr>
        <p:blipFill>
          <a:blip r:embed="rId7"/>
          <a:stretch>
            <a:fillRect/>
          </a:stretch>
        </p:blipFill>
        <p:spPr>
          <a:xfrm>
            <a:off x="3384" y="5699028"/>
            <a:ext cx="1048603" cy="1158970"/>
          </a:xfrm>
          <a:prstGeom prst="rect">
            <a:avLst/>
          </a:prstGeom>
        </p:spPr>
      </p:pic>
      <p:sp>
        <p:nvSpPr>
          <p:cNvPr id="5" name="Rectangle 4">
            <a:extLst>
              <a:ext uri="{FF2B5EF4-FFF2-40B4-BE49-F238E27FC236}">
                <a16:creationId xmlns:a16="http://schemas.microsoft.com/office/drawing/2014/main" xmlns="" id="{C07E0ADB-FC5E-4F87-B914-E45B9230AC35}"/>
              </a:ext>
            </a:extLst>
          </p:cNvPr>
          <p:cNvSpPr/>
          <p:nvPr/>
        </p:nvSpPr>
        <p:spPr>
          <a:xfrm>
            <a:off x="6210692" y="2569598"/>
            <a:ext cx="4690988" cy="1477328"/>
          </a:xfrm>
          <a:prstGeom prst="rect">
            <a:avLst/>
          </a:prstGeom>
        </p:spPr>
        <p:txBody>
          <a:bodyPr wrap="square">
            <a:spAutoFit/>
          </a:bodyPr>
          <a:lstStyle/>
          <a:p>
            <a:pPr algn="ctr"/>
            <a:r>
              <a:rPr lang="en-US" dirty="0"/>
              <a:t>William Morris was an artist, designer, printer, typographer, bookbinder, craftsman, poet, writer and champion of socialist ideals. Like many designers of his time, Morris was skilled in a wide range of arts and crafts. </a:t>
            </a:r>
            <a:endParaRPr lang="en-GB" dirty="0"/>
          </a:p>
        </p:txBody>
      </p:sp>
    </p:spTree>
    <p:extLst>
      <p:ext uri="{BB962C8B-B14F-4D97-AF65-F5344CB8AC3E}">
        <p14:creationId xmlns:p14="http://schemas.microsoft.com/office/powerpoint/2010/main" val="1715587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C161842-57B8-42B4-8668-699E282F7BCB}"/>
              </a:ext>
            </a:extLst>
          </p:cNvPr>
          <p:cNvSpPr>
            <a:spLocks noGrp="1"/>
          </p:cNvSpPr>
          <p:nvPr>
            <p:ph type="title"/>
          </p:nvPr>
        </p:nvSpPr>
        <p:spPr>
          <a:xfrm>
            <a:off x="1031223" y="710424"/>
            <a:ext cx="10515600" cy="1325563"/>
          </a:xfrm>
        </p:spPr>
        <p:txBody>
          <a:bodyPr/>
          <a:lstStyle/>
          <a:p>
            <a:r>
              <a:rPr lang="en-US" dirty="0"/>
              <a:t>Key Facts</a:t>
            </a:r>
            <a:endParaRPr lang="en-GB" dirty="0"/>
          </a:p>
        </p:txBody>
      </p:sp>
      <p:graphicFrame>
        <p:nvGraphicFramePr>
          <p:cNvPr id="4" name="Table 4">
            <a:extLst>
              <a:ext uri="{FF2B5EF4-FFF2-40B4-BE49-F238E27FC236}">
                <a16:creationId xmlns:a16="http://schemas.microsoft.com/office/drawing/2014/main" xmlns="" id="{8782ECEF-7349-456C-A2D3-6E335BDC7391}"/>
              </a:ext>
            </a:extLst>
          </p:cNvPr>
          <p:cNvGraphicFramePr>
            <a:graphicFrameLocks noGrp="1"/>
          </p:cNvGraphicFramePr>
          <p:nvPr>
            <p:extLst>
              <p:ext uri="{D42A27DB-BD31-4B8C-83A1-F6EECF244321}">
                <p14:modId xmlns:p14="http://schemas.microsoft.com/office/powerpoint/2010/main" val="2071639938"/>
              </p:ext>
            </p:extLst>
          </p:nvPr>
        </p:nvGraphicFramePr>
        <p:xfrm>
          <a:off x="1112246" y="2139001"/>
          <a:ext cx="7155179" cy="2698060"/>
        </p:xfrm>
        <a:graphic>
          <a:graphicData uri="http://schemas.openxmlformats.org/drawingml/2006/table">
            <a:tbl>
              <a:tblPr firstRow="1" bandRow="1">
                <a:tableStyleId>{073A0DAA-6AF3-43AB-8588-CEC1D06C72B9}</a:tableStyleId>
              </a:tblPr>
              <a:tblGrid>
                <a:gridCol w="2713938">
                  <a:extLst>
                    <a:ext uri="{9D8B030D-6E8A-4147-A177-3AD203B41FA5}">
                      <a16:colId xmlns:a16="http://schemas.microsoft.com/office/drawing/2014/main" xmlns="" val="4093495292"/>
                    </a:ext>
                  </a:extLst>
                </a:gridCol>
                <a:gridCol w="4441241">
                  <a:extLst>
                    <a:ext uri="{9D8B030D-6E8A-4147-A177-3AD203B41FA5}">
                      <a16:colId xmlns:a16="http://schemas.microsoft.com/office/drawing/2014/main" xmlns="" val="3963583441"/>
                    </a:ext>
                  </a:extLst>
                </a:gridCol>
              </a:tblGrid>
              <a:tr h="396449">
                <a:tc>
                  <a:txBody>
                    <a:bodyPr/>
                    <a:lstStyle/>
                    <a:p>
                      <a:r>
                        <a:rPr lang="en-US" b="1" dirty="0">
                          <a:solidFill>
                            <a:schemeClr val="tx1"/>
                          </a:solidFill>
                        </a:rPr>
                        <a:t>Born</a:t>
                      </a: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b="0" dirty="0">
                          <a:solidFill>
                            <a:schemeClr val="tx1"/>
                          </a:solidFill>
                        </a:rPr>
                        <a:t>24.3.1834</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26984023"/>
                  </a:ext>
                </a:extLst>
              </a:tr>
              <a:tr h="401956">
                <a:tc>
                  <a:txBody>
                    <a:bodyPr/>
                    <a:lstStyle/>
                    <a:p>
                      <a:r>
                        <a:rPr lang="en-US" b="1" dirty="0">
                          <a:solidFill>
                            <a:schemeClr val="tx1"/>
                          </a:solidFill>
                        </a:rPr>
                        <a:t>Died</a:t>
                      </a: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b="0" dirty="0">
                          <a:solidFill>
                            <a:schemeClr val="tx1"/>
                          </a:solidFill>
                        </a:rPr>
                        <a:t>3.10.1896</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81994030"/>
                  </a:ext>
                </a:extLst>
              </a:tr>
              <a:tr h="401956">
                <a:tc>
                  <a:txBody>
                    <a:bodyPr/>
                    <a:lstStyle/>
                    <a:p>
                      <a:r>
                        <a:rPr lang="en-US" b="1" dirty="0">
                          <a:solidFill>
                            <a:schemeClr val="tx1"/>
                          </a:solidFill>
                        </a:rPr>
                        <a:t>Occupation</a:t>
                      </a: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b="0" dirty="0">
                          <a:solidFill>
                            <a:schemeClr val="tx1"/>
                          </a:solidFill>
                        </a:rPr>
                        <a:t>Artist, designer, writer and socialist</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015304789"/>
                  </a:ext>
                </a:extLst>
              </a:tr>
              <a:tr h="693787">
                <a:tc>
                  <a:txBody>
                    <a:bodyPr/>
                    <a:lstStyle/>
                    <a:p>
                      <a:r>
                        <a:rPr lang="en-US" b="1" dirty="0">
                          <a:solidFill>
                            <a:schemeClr val="tx1"/>
                          </a:solidFill>
                        </a:rPr>
                        <a:t>Know for</a:t>
                      </a: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b="0" dirty="0">
                          <a:solidFill>
                            <a:schemeClr val="tx1"/>
                          </a:solidFill>
                        </a:rPr>
                        <a:t>Wallpaper and textile design, fantasy fiction and socialism.</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782713665"/>
                  </a:ext>
                </a:extLst>
              </a:tr>
              <a:tr h="401956">
                <a:tc>
                  <a:txBody>
                    <a:bodyPr/>
                    <a:lstStyle/>
                    <a:p>
                      <a:r>
                        <a:rPr lang="en-US" b="1" dirty="0">
                          <a:solidFill>
                            <a:schemeClr val="tx1"/>
                          </a:solidFill>
                        </a:rPr>
                        <a:t>Spouse</a:t>
                      </a: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b="0" dirty="0">
                          <a:solidFill>
                            <a:schemeClr val="tx1"/>
                          </a:solidFill>
                        </a:rPr>
                        <a:t>Jane Burden</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511897759"/>
                  </a:ext>
                </a:extLst>
              </a:tr>
              <a:tr h="401956">
                <a:tc>
                  <a:txBody>
                    <a:bodyPr/>
                    <a:lstStyle/>
                    <a:p>
                      <a:r>
                        <a:rPr lang="en-US" b="1" dirty="0">
                          <a:solidFill>
                            <a:schemeClr val="tx1"/>
                          </a:solidFill>
                        </a:rPr>
                        <a:t>Children</a:t>
                      </a: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b="0" dirty="0">
                          <a:solidFill>
                            <a:schemeClr val="tx1"/>
                          </a:solidFill>
                        </a:rPr>
                        <a:t>Jenny and May</a:t>
                      </a:r>
                      <a:endParaRPr lang="en-GB"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623655879"/>
                  </a:ext>
                </a:extLst>
              </a:tr>
            </a:tbl>
          </a:graphicData>
        </a:graphic>
      </p:graphicFrame>
      <p:pic>
        <p:nvPicPr>
          <p:cNvPr id="13" name="Picture 12" descr="A picture containing man, sitting, wearing, holding&#10;&#10;Description automatically generated">
            <a:extLst>
              <a:ext uri="{FF2B5EF4-FFF2-40B4-BE49-F238E27FC236}">
                <a16:creationId xmlns:a16="http://schemas.microsoft.com/office/drawing/2014/main" xmlns="" id="{7EFD9F44-DF0F-43B5-BFF5-AC5ECC99C4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1695" y="2128584"/>
            <a:ext cx="2698059" cy="2698059"/>
          </a:xfrm>
          <a:prstGeom prst="rect">
            <a:avLst/>
          </a:prstGeom>
        </p:spPr>
      </p:pic>
    </p:spTree>
    <p:extLst>
      <p:ext uri="{BB962C8B-B14F-4D97-AF65-F5344CB8AC3E}">
        <p14:creationId xmlns:p14="http://schemas.microsoft.com/office/powerpoint/2010/main" val="3004324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EA1EBA-6E56-4827-B441-A33B02C1E7B1}"/>
              </a:ext>
            </a:extLst>
          </p:cNvPr>
          <p:cNvSpPr>
            <a:spLocks noGrp="1"/>
          </p:cNvSpPr>
          <p:nvPr>
            <p:ph type="title"/>
          </p:nvPr>
        </p:nvSpPr>
        <p:spPr>
          <a:xfrm>
            <a:off x="762001" y="803325"/>
            <a:ext cx="5314536" cy="1325563"/>
          </a:xfrm>
        </p:spPr>
        <p:txBody>
          <a:bodyPr vert="horz" lIns="91440" tIns="45720" rIns="91440" bIns="45720" rtlCol="0" anchor="ctr">
            <a:normAutofit/>
          </a:bodyPr>
          <a:lstStyle/>
          <a:p>
            <a:r>
              <a:rPr lang="en-US" dirty="0"/>
              <a:t>William Morris Timeline</a:t>
            </a:r>
            <a:endParaRPr lang="en-US"/>
          </a:p>
        </p:txBody>
      </p:sp>
      <p:sp>
        <p:nvSpPr>
          <p:cNvPr id="4" name="TextBox 3">
            <a:extLst>
              <a:ext uri="{FF2B5EF4-FFF2-40B4-BE49-F238E27FC236}">
                <a16:creationId xmlns:a16="http://schemas.microsoft.com/office/drawing/2014/main" xmlns="" id="{A7EEC9A0-2951-45CF-904E-D9D7F9F2B8C4}"/>
              </a:ext>
            </a:extLst>
          </p:cNvPr>
          <p:cNvSpPr txBox="1"/>
          <p:nvPr/>
        </p:nvSpPr>
        <p:spPr>
          <a:xfrm>
            <a:off x="845681" y="2555243"/>
            <a:ext cx="5820780" cy="3375920"/>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300" dirty="0"/>
              <a:t>1834 – Born.</a:t>
            </a:r>
          </a:p>
          <a:p>
            <a:pPr indent="-228600">
              <a:lnSpc>
                <a:spcPct val="90000"/>
              </a:lnSpc>
              <a:spcAft>
                <a:spcPts val="600"/>
              </a:spcAft>
              <a:buFont typeface="Arial" panose="020B0604020202020204" pitchFamily="34" charset="0"/>
              <a:buChar char="•"/>
            </a:pPr>
            <a:r>
              <a:rPr lang="en-US" sz="1300" dirty="0"/>
              <a:t>1848 – Attends Marlborough School.</a:t>
            </a:r>
          </a:p>
          <a:p>
            <a:pPr indent="-228600">
              <a:lnSpc>
                <a:spcPct val="90000"/>
              </a:lnSpc>
              <a:spcAft>
                <a:spcPts val="600"/>
              </a:spcAft>
              <a:buFont typeface="Arial" panose="020B0604020202020204" pitchFamily="34" charset="0"/>
              <a:buChar char="•"/>
            </a:pPr>
            <a:r>
              <a:rPr lang="en-US" sz="1300" dirty="0"/>
              <a:t>1852 – Attends Exeter College, Oxford.</a:t>
            </a:r>
          </a:p>
          <a:p>
            <a:pPr indent="-228600">
              <a:lnSpc>
                <a:spcPct val="90000"/>
              </a:lnSpc>
              <a:spcAft>
                <a:spcPts val="600"/>
              </a:spcAft>
              <a:buFont typeface="Arial" panose="020B0604020202020204" pitchFamily="34" charset="0"/>
              <a:buChar char="•"/>
            </a:pPr>
            <a:r>
              <a:rPr lang="en-US" sz="1300" dirty="0"/>
              <a:t>1856 – Becomes an apprentice to Gothic revival architect.</a:t>
            </a:r>
          </a:p>
          <a:p>
            <a:pPr indent="-228600">
              <a:lnSpc>
                <a:spcPct val="90000"/>
              </a:lnSpc>
              <a:spcAft>
                <a:spcPts val="600"/>
              </a:spcAft>
              <a:buFont typeface="Arial" panose="020B0604020202020204" pitchFamily="34" charset="0"/>
              <a:buChar char="•"/>
            </a:pPr>
            <a:r>
              <a:rPr lang="en-US" sz="1300" dirty="0"/>
              <a:t>1858 – His first Poetry book was published.</a:t>
            </a:r>
          </a:p>
          <a:p>
            <a:pPr indent="-228600">
              <a:lnSpc>
                <a:spcPct val="90000"/>
              </a:lnSpc>
              <a:spcAft>
                <a:spcPts val="600"/>
              </a:spcAft>
              <a:buFont typeface="Arial" panose="020B0604020202020204" pitchFamily="34" charset="0"/>
              <a:buChar char="•"/>
            </a:pPr>
            <a:r>
              <a:rPr lang="en-US" sz="1300" dirty="0"/>
              <a:t>1859 – Marries Jane Burden and builds Red House.</a:t>
            </a:r>
          </a:p>
          <a:p>
            <a:pPr indent="-228600">
              <a:lnSpc>
                <a:spcPct val="90000"/>
              </a:lnSpc>
              <a:spcAft>
                <a:spcPts val="600"/>
              </a:spcAft>
              <a:buFont typeface="Arial" panose="020B0604020202020204" pitchFamily="34" charset="0"/>
              <a:buChar char="•"/>
            </a:pPr>
            <a:r>
              <a:rPr lang="en-US" sz="1300" dirty="0"/>
              <a:t>1861 – Founded design firm partnership; Morris, Marshall, Faulkner &amp; Co. </a:t>
            </a:r>
          </a:p>
          <a:p>
            <a:pPr indent="-228600">
              <a:lnSpc>
                <a:spcPct val="90000"/>
              </a:lnSpc>
              <a:spcAft>
                <a:spcPts val="600"/>
              </a:spcAft>
              <a:buFont typeface="Arial" panose="020B0604020202020204" pitchFamily="34" charset="0"/>
              <a:buChar char="•"/>
            </a:pPr>
            <a:r>
              <a:rPr lang="en-US" sz="1300" dirty="0"/>
              <a:t>             First daughter, Jenny was born.</a:t>
            </a:r>
          </a:p>
          <a:p>
            <a:pPr indent="-228600">
              <a:lnSpc>
                <a:spcPct val="90000"/>
              </a:lnSpc>
              <a:spcAft>
                <a:spcPts val="600"/>
              </a:spcAft>
              <a:buFont typeface="Arial" panose="020B0604020202020204" pitchFamily="34" charset="0"/>
              <a:buChar char="•"/>
            </a:pPr>
            <a:r>
              <a:rPr lang="en-US" sz="1300" dirty="0"/>
              <a:t>1862 – Second daughter, May was born.</a:t>
            </a:r>
          </a:p>
          <a:p>
            <a:pPr indent="-228600">
              <a:lnSpc>
                <a:spcPct val="90000"/>
              </a:lnSpc>
              <a:spcAft>
                <a:spcPts val="600"/>
              </a:spcAft>
              <a:buFont typeface="Arial" panose="020B0604020202020204" pitchFamily="34" charset="0"/>
              <a:buChar char="•"/>
            </a:pPr>
            <a:r>
              <a:rPr lang="en-US" sz="1300" dirty="0"/>
              <a:t>1884 – Founded the Socialist League.</a:t>
            </a:r>
          </a:p>
          <a:p>
            <a:pPr indent="-228600">
              <a:lnSpc>
                <a:spcPct val="90000"/>
              </a:lnSpc>
              <a:spcAft>
                <a:spcPts val="600"/>
              </a:spcAft>
              <a:buFont typeface="Arial" panose="020B0604020202020204" pitchFamily="34" charset="0"/>
              <a:buChar char="•"/>
            </a:pPr>
            <a:r>
              <a:rPr lang="en-US" sz="1300" dirty="0"/>
              <a:t>1891 – Founded The </a:t>
            </a:r>
            <a:r>
              <a:rPr lang="en-US" sz="1300" dirty="0" err="1"/>
              <a:t>Kelmscott</a:t>
            </a:r>
            <a:r>
              <a:rPr lang="en-US" sz="1300" dirty="0"/>
              <a:t> Press.</a:t>
            </a:r>
          </a:p>
          <a:p>
            <a:pPr indent="-228600">
              <a:lnSpc>
                <a:spcPct val="90000"/>
              </a:lnSpc>
              <a:spcAft>
                <a:spcPts val="600"/>
              </a:spcAft>
              <a:buFont typeface="Arial" panose="020B0604020202020204" pitchFamily="34" charset="0"/>
              <a:buChar char="•"/>
            </a:pPr>
            <a:r>
              <a:rPr lang="en-US" sz="1300" dirty="0"/>
              <a:t>1896 – Dies. </a:t>
            </a:r>
          </a:p>
        </p:txBody>
      </p:sp>
      <p:sp>
        <p:nvSpPr>
          <p:cNvPr id="13" name="Freeform: Shape 12">
            <a:extLst>
              <a:ext uri="{FF2B5EF4-FFF2-40B4-BE49-F238E27FC236}">
                <a16:creationId xmlns:a16="http://schemas.microsoft.com/office/drawing/2014/main" xmlns=""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descr="A person wearing a black dress&#10;&#10;Description automatically generated">
            <a:extLst>
              <a:ext uri="{FF2B5EF4-FFF2-40B4-BE49-F238E27FC236}">
                <a16:creationId xmlns:a16="http://schemas.microsoft.com/office/drawing/2014/main" xmlns="" id="{A1E78E5B-5CCF-4CEF-AD6F-6B869F92A428}"/>
              </a:ext>
            </a:extLst>
          </p:cNvPr>
          <p:cNvPicPr>
            <a:picLocks noChangeAspect="1"/>
          </p:cNvPicPr>
          <p:nvPr/>
        </p:nvPicPr>
        <p:blipFill rotWithShape="1">
          <a:blip r:embed="rId2">
            <a:extLst>
              <a:ext uri="{28A0092B-C50C-407E-A947-70E740481C1C}">
                <a14:useLocalDpi xmlns:a14="http://schemas.microsoft.com/office/drawing/2010/main" val="0"/>
              </a:ext>
            </a:extLst>
          </a:blip>
          <a:srcRect b="22357"/>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
        <p:nvSpPr>
          <p:cNvPr id="9" name="TextBox 8">
            <a:extLst>
              <a:ext uri="{FF2B5EF4-FFF2-40B4-BE49-F238E27FC236}">
                <a16:creationId xmlns:a16="http://schemas.microsoft.com/office/drawing/2014/main" xmlns="" id="{01AD1AF3-C4CB-47B7-AFEF-D78153988289}"/>
              </a:ext>
            </a:extLst>
          </p:cNvPr>
          <p:cNvSpPr txBox="1"/>
          <p:nvPr/>
        </p:nvSpPr>
        <p:spPr>
          <a:xfrm>
            <a:off x="9471070" y="5147387"/>
            <a:ext cx="1281120" cy="369332"/>
          </a:xfrm>
          <a:prstGeom prst="rect">
            <a:avLst/>
          </a:prstGeom>
          <a:noFill/>
        </p:spPr>
        <p:txBody>
          <a:bodyPr wrap="none" rtlCol="0">
            <a:spAutoFit/>
          </a:bodyPr>
          <a:lstStyle/>
          <a:p>
            <a:r>
              <a:rPr lang="en-US" dirty="0"/>
              <a:t>Jane Morris</a:t>
            </a:r>
            <a:endParaRPr lang="en-GB" dirty="0"/>
          </a:p>
        </p:txBody>
      </p:sp>
    </p:spTree>
    <p:extLst>
      <p:ext uri="{BB962C8B-B14F-4D97-AF65-F5344CB8AC3E}">
        <p14:creationId xmlns:p14="http://schemas.microsoft.com/office/powerpoint/2010/main" val="91243646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1">
            <a:extLst>
              <a:ext uri="{FF2B5EF4-FFF2-40B4-BE49-F238E27FC236}">
                <a16:creationId xmlns:a16="http://schemas.microsoft.com/office/drawing/2014/main" xmlns="" id="{61B2A784-4501-42A8-86DF-DB27DE3950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25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large brick building with grass in front of a house&#10;&#10;Description automatically generated">
            <a:extLst>
              <a:ext uri="{FF2B5EF4-FFF2-40B4-BE49-F238E27FC236}">
                <a16:creationId xmlns:a16="http://schemas.microsoft.com/office/drawing/2014/main" xmlns="" id="{887CB17D-0341-4EE4-9299-CBD02F233712}"/>
              </a:ext>
            </a:extLst>
          </p:cNvPr>
          <p:cNvPicPr>
            <a:picLocks noGrp="1" noChangeAspect="1"/>
          </p:cNvPicPr>
          <p:nvPr>
            <p:ph sz="half" idx="2"/>
          </p:nvPr>
        </p:nvPicPr>
        <p:blipFill rotWithShape="1">
          <a:blip r:embed="rId2">
            <a:alphaModFix amt="35000"/>
            <a:extLst>
              <a:ext uri="{28A0092B-C50C-407E-A947-70E740481C1C}">
                <a14:useLocalDpi xmlns:a14="http://schemas.microsoft.com/office/drawing/2010/main" val="0"/>
              </a:ext>
            </a:extLst>
          </a:blip>
          <a:srcRect t="6639"/>
          <a:stretch/>
        </p:blipFill>
        <p:spPr>
          <a:xfrm>
            <a:off x="20" y="0"/>
            <a:ext cx="12191980" cy="6857990"/>
          </a:xfrm>
          <a:prstGeom prst="rect">
            <a:avLst/>
          </a:prstGeom>
        </p:spPr>
      </p:pic>
      <p:sp>
        <p:nvSpPr>
          <p:cNvPr id="2" name="Title 1">
            <a:extLst>
              <a:ext uri="{FF2B5EF4-FFF2-40B4-BE49-F238E27FC236}">
                <a16:creationId xmlns:a16="http://schemas.microsoft.com/office/drawing/2014/main" xmlns="" id="{70738EA1-30F1-48A8-A71B-167918971F67}"/>
              </a:ext>
            </a:extLst>
          </p:cNvPr>
          <p:cNvSpPr>
            <a:spLocks noGrp="1"/>
          </p:cNvSpPr>
          <p:nvPr>
            <p:ph type="title"/>
          </p:nvPr>
        </p:nvSpPr>
        <p:spPr>
          <a:xfrm>
            <a:off x="6033868" y="1144143"/>
            <a:ext cx="5612012" cy="1613916"/>
          </a:xfrm>
          <a:prstGeom prst="ellipse">
            <a:avLst/>
          </a:prstGeom>
        </p:spPr>
        <p:txBody>
          <a:bodyPr vert="horz" lIns="91440" tIns="45720" rIns="91440" bIns="45720" rtlCol="0" anchor="ctr">
            <a:normAutofit/>
          </a:bodyPr>
          <a:lstStyle/>
          <a:p>
            <a:r>
              <a:rPr lang="en-US" sz="4800" kern="1200" dirty="0">
                <a:solidFill>
                  <a:schemeClr val="tx1"/>
                </a:solidFill>
                <a:latin typeface="+mj-lt"/>
                <a:ea typeface="+mj-ea"/>
                <a:cs typeface="+mj-cs"/>
              </a:rPr>
              <a:t>Red House</a:t>
            </a:r>
          </a:p>
        </p:txBody>
      </p:sp>
      <p:sp>
        <p:nvSpPr>
          <p:cNvPr id="14" name="Rectangle 13">
            <a:extLst>
              <a:ext uri="{FF2B5EF4-FFF2-40B4-BE49-F238E27FC236}">
                <a16:creationId xmlns:a16="http://schemas.microsoft.com/office/drawing/2014/main" xmlns="" id="{3BD53A9B-9757-4152-AC12-68721FC8A16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964811"/>
            <a:ext cx="4803820" cy="4928378"/>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arge room&#10;&#10;Description automatically generated">
            <a:extLst>
              <a:ext uri="{FF2B5EF4-FFF2-40B4-BE49-F238E27FC236}">
                <a16:creationId xmlns:a16="http://schemas.microsoft.com/office/drawing/2014/main" xmlns="" id="{AFCCB384-BB30-431A-BDA1-EF50B0046313}"/>
              </a:ext>
            </a:extLst>
          </p:cNvPr>
          <p:cNvPicPr>
            <a:picLocks noChangeAspect="1"/>
          </p:cNvPicPr>
          <p:nvPr/>
        </p:nvPicPr>
        <p:blipFill rotWithShape="1">
          <a:blip r:embed="rId3">
            <a:extLst>
              <a:ext uri="{28A0092B-C50C-407E-A947-70E740481C1C}">
                <a14:useLocalDpi xmlns:a14="http://schemas.microsoft.com/office/drawing/2010/main" val="0"/>
              </a:ext>
            </a:extLst>
          </a:blip>
          <a:srcRect t="4128" r="2" b="13508"/>
          <a:stretch/>
        </p:blipFill>
        <p:spPr>
          <a:xfrm>
            <a:off x="20" y="1129284"/>
            <a:ext cx="4617700" cy="4599432"/>
          </a:xfrm>
          <a:prstGeom prst="rect">
            <a:avLst/>
          </a:prstGeom>
        </p:spPr>
      </p:pic>
      <p:sp>
        <p:nvSpPr>
          <p:cNvPr id="7" name="Rectangle 6">
            <a:extLst>
              <a:ext uri="{FF2B5EF4-FFF2-40B4-BE49-F238E27FC236}">
                <a16:creationId xmlns:a16="http://schemas.microsoft.com/office/drawing/2014/main" xmlns="" id="{4ECD6398-D1ED-47CF-A676-6E8D013FEA91}"/>
              </a:ext>
            </a:extLst>
          </p:cNvPr>
          <p:cNvSpPr/>
          <p:nvPr/>
        </p:nvSpPr>
        <p:spPr>
          <a:xfrm>
            <a:off x="5498975" y="2743200"/>
            <a:ext cx="5604529" cy="3186763"/>
          </a:xfrm>
          <a:prstGeom prst="rect">
            <a:avLst/>
          </a:prstGeom>
        </p:spPr>
        <p:txBody>
          <a:bodyPr vert="horz" lIns="91440" tIns="45720" rIns="91440" bIns="45720" rtlCol="0">
            <a:normAutofit/>
          </a:bodyPr>
          <a:lstStyle/>
          <a:p>
            <a:pPr algn="ctr">
              <a:lnSpc>
                <a:spcPct val="90000"/>
              </a:lnSpc>
              <a:spcAft>
                <a:spcPts val="600"/>
              </a:spcAft>
            </a:pPr>
            <a:r>
              <a:rPr lang="en-US" sz="2400" dirty="0"/>
              <a:t>Red House was designed by Phillip Webb and William Morris and was Morris’ family home from 1860 for 5 years. Both his daughters, Jenny &amp; May were born here. Red house was a center for Morris’ circle. Many friends stayed for weeks and worked on the interior.</a:t>
            </a:r>
          </a:p>
        </p:txBody>
      </p:sp>
    </p:spTree>
    <p:extLst>
      <p:ext uri="{BB962C8B-B14F-4D97-AF65-F5344CB8AC3E}">
        <p14:creationId xmlns:p14="http://schemas.microsoft.com/office/powerpoint/2010/main" val="171240018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DC14B3F1-8CC5-4623-94B0-4445E3775D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xmlns="" id="{26C65483-B947-4439-8E35-C59EE7B4D899}"/>
              </a:ext>
            </a:extLst>
          </p:cNvPr>
          <p:cNvSpPr>
            <a:spLocks noGrp="1"/>
          </p:cNvSpPr>
          <p:nvPr>
            <p:ph type="title"/>
          </p:nvPr>
        </p:nvSpPr>
        <p:spPr>
          <a:xfrm>
            <a:off x="870170" y="1417320"/>
            <a:ext cx="5350002" cy="1005204"/>
          </a:xfrm>
        </p:spPr>
        <p:txBody>
          <a:bodyPr anchor="b">
            <a:normAutofit/>
          </a:bodyPr>
          <a:lstStyle/>
          <a:p>
            <a:r>
              <a:rPr lang="en-US" sz="3600" b="1" dirty="0"/>
              <a:t>William Morris’s businesses</a:t>
            </a:r>
            <a:endParaRPr lang="en-GB" sz="3600" b="1" dirty="0"/>
          </a:p>
        </p:txBody>
      </p:sp>
      <p:sp>
        <p:nvSpPr>
          <p:cNvPr id="3" name="Content Placeholder 2">
            <a:extLst>
              <a:ext uri="{FF2B5EF4-FFF2-40B4-BE49-F238E27FC236}">
                <a16:creationId xmlns:a16="http://schemas.microsoft.com/office/drawing/2014/main" xmlns="" id="{9151D42E-880B-4FAD-B6B4-3D76BD4BAF18}"/>
              </a:ext>
            </a:extLst>
          </p:cNvPr>
          <p:cNvSpPr>
            <a:spLocks noGrp="1"/>
          </p:cNvSpPr>
          <p:nvPr>
            <p:ph idx="1"/>
          </p:nvPr>
        </p:nvSpPr>
        <p:spPr>
          <a:xfrm>
            <a:off x="870170" y="2704527"/>
            <a:ext cx="4929556" cy="3538094"/>
          </a:xfrm>
        </p:spPr>
        <p:txBody>
          <a:bodyPr>
            <a:normAutofit/>
          </a:bodyPr>
          <a:lstStyle/>
          <a:p>
            <a:pPr marL="0" indent="0">
              <a:buNone/>
            </a:pPr>
            <a:r>
              <a:rPr lang="en-US" sz="2000" b="1" dirty="0"/>
              <a:t>Morris, Marshall, Faulkner &amp; Co.</a:t>
            </a:r>
            <a:r>
              <a:rPr lang="en-US" sz="2000" dirty="0"/>
              <a:t> (1861–1875) was a furnishings and decorative arts manufacturer and retailer founded by the artist and designer William Morris with friends from the Pre-Raphaelites. Its successor was </a:t>
            </a:r>
            <a:r>
              <a:rPr lang="en-US" sz="2000" b="1" dirty="0"/>
              <a:t>Morris &amp; Co.</a:t>
            </a:r>
            <a:r>
              <a:rPr lang="en-US" sz="2000" dirty="0"/>
              <a:t> (1875–1940) The firm's had an influence on the decoration of churches and houses into the early 20th century. </a:t>
            </a:r>
            <a:endParaRPr lang="en-GB" sz="2000" dirty="0"/>
          </a:p>
        </p:txBody>
      </p:sp>
      <p:cxnSp>
        <p:nvCxnSpPr>
          <p:cNvPr id="21" name="Straight Connector 20">
            <a:extLst>
              <a:ext uri="{FF2B5EF4-FFF2-40B4-BE49-F238E27FC236}">
                <a16:creationId xmlns:a16="http://schemas.microsoft.com/office/drawing/2014/main" xmlns="" id="{B8EC0F70-6AFD-45BE-8F70-52888FC304F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319763"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rug&#10;&#10;Description automatically generated">
            <a:extLst>
              <a:ext uri="{FF2B5EF4-FFF2-40B4-BE49-F238E27FC236}">
                <a16:creationId xmlns:a16="http://schemas.microsoft.com/office/drawing/2014/main" xmlns="" id="{BC90CACB-9DB2-47BA-AEDC-71C739C88419}"/>
              </a:ext>
            </a:extLst>
          </p:cNvPr>
          <p:cNvPicPr>
            <a:picLocks noChangeAspect="1"/>
          </p:cNvPicPr>
          <p:nvPr/>
        </p:nvPicPr>
        <p:blipFill rotWithShape="1">
          <a:blip r:embed="rId2">
            <a:extLst>
              <a:ext uri="{28A0092B-C50C-407E-A947-70E740481C1C}">
                <a14:useLocalDpi xmlns:a14="http://schemas.microsoft.com/office/drawing/2010/main" val="0"/>
              </a:ext>
            </a:extLst>
          </a:blip>
          <a:srcRect l="800" r="6557" b="-3"/>
          <a:stretch/>
        </p:blipFill>
        <p:spPr>
          <a:xfrm>
            <a:off x="6818278" y="343454"/>
            <a:ext cx="4853685" cy="2934000"/>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xmlns="" id="{3B8DD331-DCB7-495B-8376-1278131E0D10}"/>
              </a:ext>
            </a:extLst>
          </p:cNvPr>
          <p:cNvPicPr>
            <a:picLocks noChangeAspect="1"/>
          </p:cNvPicPr>
          <p:nvPr/>
        </p:nvPicPr>
        <p:blipFill rotWithShape="1">
          <a:blip r:embed="rId3">
            <a:extLst>
              <a:ext uri="{28A0092B-C50C-407E-A947-70E740481C1C}">
                <a14:useLocalDpi xmlns:a14="http://schemas.microsoft.com/office/drawing/2010/main" val="0"/>
              </a:ext>
            </a:extLst>
          </a:blip>
          <a:srcRect t="4611" r="2" b="2899"/>
          <a:stretch/>
        </p:blipFill>
        <p:spPr>
          <a:xfrm>
            <a:off x="6818278" y="3597883"/>
            <a:ext cx="4853685" cy="2936699"/>
          </a:xfrm>
          <a:prstGeom prst="rect">
            <a:avLst/>
          </a:prstGeom>
        </p:spPr>
      </p:pic>
    </p:spTree>
    <p:extLst>
      <p:ext uri="{BB962C8B-B14F-4D97-AF65-F5344CB8AC3E}">
        <p14:creationId xmlns:p14="http://schemas.microsoft.com/office/powerpoint/2010/main" val="87371375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70E9EC-8867-46E3-B742-F5DB4C950277}"/>
              </a:ext>
            </a:extLst>
          </p:cNvPr>
          <p:cNvSpPr>
            <a:spLocks noGrp="1"/>
          </p:cNvSpPr>
          <p:nvPr>
            <p:ph type="title"/>
          </p:nvPr>
        </p:nvSpPr>
        <p:spPr>
          <a:xfrm>
            <a:off x="704209" y="635069"/>
            <a:ext cx="4509236" cy="1139139"/>
          </a:xfrm>
        </p:spPr>
        <p:txBody>
          <a:bodyPr>
            <a:normAutofit/>
          </a:bodyPr>
          <a:lstStyle/>
          <a:p>
            <a:r>
              <a:rPr lang="en-US" sz="3600" dirty="0"/>
              <a:t>Morris Designs </a:t>
            </a:r>
            <a:endParaRPr lang="en-GB" sz="3600" dirty="0"/>
          </a:p>
        </p:txBody>
      </p:sp>
      <p:sp>
        <p:nvSpPr>
          <p:cNvPr id="12" name="Content Placeholder 11">
            <a:extLst>
              <a:ext uri="{FF2B5EF4-FFF2-40B4-BE49-F238E27FC236}">
                <a16:creationId xmlns:a16="http://schemas.microsoft.com/office/drawing/2014/main" xmlns="" id="{307FED88-5A60-40C2-9BDA-756F72BBBD5A}"/>
              </a:ext>
            </a:extLst>
          </p:cNvPr>
          <p:cNvSpPr>
            <a:spLocks noGrp="1"/>
          </p:cNvSpPr>
          <p:nvPr>
            <p:ph idx="1"/>
          </p:nvPr>
        </p:nvSpPr>
        <p:spPr>
          <a:xfrm>
            <a:off x="676252" y="1858540"/>
            <a:ext cx="4504583" cy="1818253"/>
          </a:xfrm>
        </p:spPr>
        <p:txBody>
          <a:bodyPr anchor="t">
            <a:noAutofit/>
          </a:bodyPr>
          <a:lstStyle/>
          <a:p>
            <a:pPr marL="0" indent="0">
              <a:buNone/>
            </a:pPr>
            <a:r>
              <a:rPr lang="en-US" sz="2000" dirty="0"/>
              <a:t>William Morris was a leading member of the Arts and Crafts Movement. He is best known for his pattern designs, particularly on fabrics and wallpapers. By the mid 1860’s Morris was really focusing on designing wallpaper, his patterns were inspired by the natural world,  here are some of his most famous designs.</a:t>
            </a:r>
          </a:p>
          <a:p>
            <a:pPr marL="0" indent="0">
              <a:buNone/>
            </a:pPr>
            <a:endParaRPr lang="en-US" sz="1600" dirty="0"/>
          </a:p>
          <a:p>
            <a:pPr marL="0" indent="0">
              <a:buNone/>
            </a:pPr>
            <a:r>
              <a:rPr lang="en-US" dirty="0"/>
              <a:t> </a:t>
            </a:r>
            <a:endParaRPr lang="en-US" sz="1200" dirty="0">
              <a:ea typeface="Batang" panose="020B0503020000020004" pitchFamily="18" charset="-127"/>
            </a:endParaRPr>
          </a:p>
        </p:txBody>
      </p:sp>
      <p:sp>
        <p:nvSpPr>
          <p:cNvPr id="15" name="Oval 14">
            <a:extLst>
              <a:ext uri="{FF2B5EF4-FFF2-40B4-BE49-F238E27FC236}">
                <a16:creationId xmlns:a16="http://schemas.microsoft.com/office/drawing/2014/main" xmlns="" id="{07977D39-626F-40D7-B00F-16E02602DD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xmlns="" id="{50AEF03E-F631-4C92-90C4-9AEE6A7BEA6E}"/>
              </a:ext>
            </a:extLst>
          </p:cNvPr>
          <p:cNvPicPr>
            <a:picLocks noChangeAspect="1"/>
          </p:cNvPicPr>
          <p:nvPr/>
        </p:nvPicPr>
        <p:blipFill rotWithShape="1">
          <a:blip r:embed="rId2"/>
          <a:srcRect t="11244" r="2" b="11257"/>
          <a:stretch/>
        </p:blipFill>
        <p:spPr>
          <a:xfrm>
            <a:off x="5714207"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p:spPr>
      </p:pic>
      <p:sp>
        <p:nvSpPr>
          <p:cNvPr id="17" name="Freeform: Shape 16">
            <a:extLst>
              <a:ext uri="{FF2B5EF4-FFF2-40B4-BE49-F238E27FC236}">
                <a16:creationId xmlns:a16="http://schemas.microsoft.com/office/drawing/2014/main" xmlns="" id="{B905CDE4-B751-4B3E-B625-6E59F89034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xmlns="" id="{08108C16-F4C0-44AA-999D-17BD39219B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xmlns="" id="{72C2AD52-68AE-432E-B5B7-39F9A7E3E326}"/>
              </a:ext>
            </a:extLst>
          </p:cNvPr>
          <p:cNvPicPr>
            <a:picLocks noChangeAspect="1"/>
          </p:cNvPicPr>
          <p:nvPr/>
        </p:nvPicPr>
        <p:blipFill rotWithShape="1">
          <a:blip r:embed="rId3"/>
          <a:srcRect/>
          <a:stretch/>
        </p:blipFill>
        <p:spPr>
          <a:xfrm>
            <a:off x="5886020"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p:spPr>
      </p:pic>
      <p:pic>
        <p:nvPicPr>
          <p:cNvPr id="6" name="Picture 5">
            <a:extLst>
              <a:ext uri="{FF2B5EF4-FFF2-40B4-BE49-F238E27FC236}">
                <a16:creationId xmlns:a16="http://schemas.microsoft.com/office/drawing/2014/main" xmlns="" id="{1F55D837-8911-480A-BDBA-36931A1C560A}"/>
              </a:ext>
            </a:extLst>
          </p:cNvPr>
          <p:cNvPicPr>
            <a:picLocks noChangeAspect="1"/>
          </p:cNvPicPr>
          <p:nvPr/>
        </p:nvPicPr>
        <p:blipFill rotWithShape="1">
          <a:blip r:embed="rId4"/>
          <a:srcRect l="9352" r="19392" b="-3"/>
          <a:stretch/>
        </p:blipFill>
        <p:spPr>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p:spPr>
      </p:pic>
      <p:sp>
        <p:nvSpPr>
          <p:cNvPr id="21" name="Freeform: Shape 20">
            <a:extLst>
              <a:ext uri="{FF2B5EF4-FFF2-40B4-BE49-F238E27FC236}">
                <a16:creationId xmlns:a16="http://schemas.microsoft.com/office/drawing/2014/main" xmlns="" id="{CDC29AC1-2821-4FCC-B597-88DAF39C36F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xmlns="" id="{7146581C-C2B6-4768-813F-82E9ED021D1C}"/>
              </a:ext>
            </a:extLst>
          </p:cNvPr>
          <p:cNvPicPr>
            <a:picLocks noChangeAspect="1"/>
          </p:cNvPicPr>
          <p:nvPr/>
        </p:nvPicPr>
        <p:blipFill rotWithShape="1">
          <a:blip r:embed="rId5"/>
          <a:srcRect t="26907" r="-2" b="22244"/>
          <a:stretch/>
        </p:blipFill>
        <p:spPr>
          <a:xfrm>
            <a:off x="1818614"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p:spPr>
      </p:pic>
      <p:sp>
        <p:nvSpPr>
          <p:cNvPr id="23" name="Freeform: Shape 22">
            <a:extLst>
              <a:ext uri="{FF2B5EF4-FFF2-40B4-BE49-F238E27FC236}">
                <a16:creationId xmlns:a16="http://schemas.microsoft.com/office/drawing/2014/main" xmlns="" id="{C8F10CB3-3B5E-4C7A-98CF-B87454DDFA3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xmlns="" id="{6451B0D2-AED7-4BC9-891C-E7B235A8AC10}"/>
              </a:ext>
            </a:extLst>
          </p:cNvPr>
          <p:cNvPicPr>
            <a:picLocks noChangeAspect="1"/>
          </p:cNvPicPr>
          <p:nvPr/>
        </p:nvPicPr>
        <p:blipFill rotWithShape="1">
          <a:blip r:embed="rId6"/>
          <a:srcRect t="9168" r="-4" b="5062"/>
          <a:stretch/>
        </p:blipFill>
        <p:spPr>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p:spPr>
      </p:pic>
    </p:spTree>
    <p:extLst>
      <p:ext uri="{BB962C8B-B14F-4D97-AF65-F5344CB8AC3E}">
        <p14:creationId xmlns:p14="http://schemas.microsoft.com/office/powerpoint/2010/main" val="141419565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 name="Rectangle 33">
            <a:extLst>
              <a:ext uri="{FF2B5EF4-FFF2-40B4-BE49-F238E27FC236}">
                <a16:creationId xmlns:a16="http://schemas.microsoft.com/office/drawing/2014/main" xmlns="" id="{99899462-FC16-43B0-966B-FCA2634507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4654295" y="478232"/>
            <a:ext cx="7034121" cy="5918673"/>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6E055CC8-694B-4B67-8FB7-61BCEDD30535}"/>
              </a:ext>
            </a:extLst>
          </p:cNvPr>
          <p:cNvSpPr>
            <a:spLocks noGrp="1"/>
          </p:cNvSpPr>
          <p:nvPr>
            <p:ph type="title"/>
          </p:nvPr>
        </p:nvSpPr>
        <p:spPr>
          <a:xfrm>
            <a:off x="5297762" y="1053711"/>
            <a:ext cx="5638994" cy="1424446"/>
          </a:xfrm>
        </p:spPr>
        <p:txBody>
          <a:bodyPr vert="horz" lIns="91440" tIns="45720" rIns="91440" bIns="45720" rtlCol="0" anchor="ctr">
            <a:normAutofit/>
          </a:bodyPr>
          <a:lstStyle/>
          <a:p>
            <a:r>
              <a:rPr lang="en-US" sz="3600" b="1" dirty="0">
                <a:solidFill>
                  <a:srgbClr val="FFFFFF"/>
                </a:solidFill>
              </a:rPr>
              <a:t>William Morris the Socialist</a:t>
            </a:r>
          </a:p>
        </p:txBody>
      </p:sp>
      <p:cxnSp>
        <p:nvCxnSpPr>
          <p:cNvPr id="66" name="Straight Connector 35">
            <a:extLst>
              <a:ext uri="{FF2B5EF4-FFF2-40B4-BE49-F238E27FC236}">
                <a16:creationId xmlns:a16="http://schemas.microsoft.com/office/drawing/2014/main" xmlns="" id="{AAFEA932-2DF1-410C-A00A-7A1E7DBF751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430098" y="2639023"/>
            <a:ext cx="4562441"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xmlns="" id="{3F1BC2DD-FA18-4EBA-8D7A-E0EAC5644773}"/>
              </a:ext>
            </a:extLst>
          </p:cNvPr>
          <p:cNvSpPr/>
          <p:nvPr/>
        </p:nvSpPr>
        <p:spPr>
          <a:xfrm>
            <a:off x="5297762" y="2799889"/>
            <a:ext cx="5747187" cy="2987543"/>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500" dirty="0">
                <a:solidFill>
                  <a:srgbClr val="FFFFFF"/>
                </a:solidFill>
              </a:rPr>
              <a:t>In 1883 Morris joined a political party called  the Social Democratic Federation. He also helped to start a new party called the Socialist      League.</a:t>
            </a:r>
          </a:p>
          <a:p>
            <a:pPr indent="-228600">
              <a:lnSpc>
                <a:spcPct val="90000"/>
              </a:lnSpc>
              <a:spcAft>
                <a:spcPts val="600"/>
              </a:spcAft>
              <a:buFont typeface="Arial" panose="020B0604020202020204" pitchFamily="34" charset="0"/>
              <a:buChar char="•"/>
            </a:pPr>
            <a:endParaRPr lang="en-US" sz="1500" dirty="0">
              <a:solidFill>
                <a:srgbClr val="FFFFFF"/>
              </a:solidFill>
            </a:endParaRPr>
          </a:p>
          <a:p>
            <a:pPr indent="-228600">
              <a:lnSpc>
                <a:spcPct val="90000"/>
              </a:lnSpc>
              <a:spcAft>
                <a:spcPts val="600"/>
              </a:spcAft>
              <a:buFont typeface="Arial" panose="020B0604020202020204" pitchFamily="34" charset="0"/>
              <a:buChar char="•"/>
            </a:pPr>
            <a:r>
              <a:rPr lang="en-US" sz="1500" dirty="0">
                <a:solidFill>
                  <a:srgbClr val="FFFFFF"/>
                </a:solidFill>
              </a:rPr>
              <a:t>The program of the SDF was strongly progressive, calling for (amongst other measures) a 48-hour workweek, the abolition of child </a:t>
            </a:r>
            <a:r>
              <a:rPr lang="en-US" sz="1500" dirty="0" err="1">
                <a:solidFill>
                  <a:srgbClr val="FFFFFF"/>
                </a:solidFill>
              </a:rPr>
              <a:t>labour</a:t>
            </a:r>
            <a:r>
              <a:rPr lang="en-US" sz="1500" dirty="0">
                <a:solidFill>
                  <a:srgbClr val="FFFFFF"/>
                </a:solidFill>
              </a:rPr>
              <a:t>, compulsory and free and education, equality for women, and the </a:t>
            </a:r>
            <a:r>
              <a:rPr lang="en-US" sz="1500" dirty="0" err="1">
                <a:solidFill>
                  <a:srgbClr val="FFFFFF"/>
                </a:solidFill>
              </a:rPr>
              <a:t>nationalisation</a:t>
            </a:r>
            <a:r>
              <a:rPr lang="en-US" sz="1500" dirty="0">
                <a:solidFill>
                  <a:srgbClr val="FFFFFF"/>
                </a:solidFill>
              </a:rPr>
              <a:t> of the means of production, distribution, and exchange by a democratic state.</a:t>
            </a:r>
            <a:endParaRPr lang="en-US" sz="1500" baseline="30000" dirty="0">
              <a:solidFill>
                <a:srgbClr val="FFFFFF"/>
              </a:solidFill>
            </a:endParaRPr>
          </a:p>
          <a:p>
            <a:pPr indent="-228600">
              <a:lnSpc>
                <a:spcPct val="90000"/>
              </a:lnSpc>
              <a:spcAft>
                <a:spcPts val="600"/>
              </a:spcAft>
              <a:buFont typeface="Arial" panose="020B0604020202020204" pitchFamily="34" charset="0"/>
              <a:buChar char="•"/>
            </a:pPr>
            <a:endParaRPr lang="en-US" sz="1500" baseline="30000" dirty="0">
              <a:solidFill>
                <a:srgbClr val="FFFFFF"/>
              </a:solidFill>
            </a:endParaRPr>
          </a:p>
          <a:p>
            <a:pPr indent="-228600">
              <a:lnSpc>
                <a:spcPct val="90000"/>
              </a:lnSpc>
              <a:spcAft>
                <a:spcPts val="600"/>
              </a:spcAft>
              <a:buFont typeface="Arial" panose="020B0604020202020204" pitchFamily="34" charset="0"/>
              <a:buChar char="•"/>
            </a:pPr>
            <a:r>
              <a:rPr lang="en-US" sz="1500" dirty="0">
                <a:solidFill>
                  <a:srgbClr val="FFFFFF"/>
                </a:solidFill>
              </a:rPr>
              <a:t>Morris was against the injustice of capitalist society. He read and embraced the writings of Karl Marx and became a Marxist in the 1880s.</a:t>
            </a:r>
          </a:p>
          <a:p>
            <a:pPr indent="-228600">
              <a:lnSpc>
                <a:spcPct val="90000"/>
              </a:lnSpc>
              <a:spcAft>
                <a:spcPts val="600"/>
              </a:spcAft>
              <a:buFont typeface="Arial" panose="020B0604020202020204" pitchFamily="34" charset="0"/>
              <a:buChar char="•"/>
            </a:pPr>
            <a:endParaRPr lang="en-US" sz="1500" dirty="0">
              <a:solidFill>
                <a:srgbClr val="FFFFFF"/>
              </a:solidFill>
            </a:endParaRPr>
          </a:p>
        </p:txBody>
      </p:sp>
      <p:pic>
        <p:nvPicPr>
          <p:cNvPr id="1026" name="Picture 2" descr="See the source image">
            <a:extLst>
              <a:ext uri="{FF2B5EF4-FFF2-40B4-BE49-F238E27FC236}">
                <a16:creationId xmlns:a16="http://schemas.microsoft.com/office/drawing/2014/main" xmlns="" id="{D7265B99-015C-44DF-9913-62F3E5149FF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64117" y="768076"/>
            <a:ext cx="1978963" cy="293582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A close up of a rug&#10;&#10;Description automatically generated">
            <a:extLst>
              <a:ext uri="{FF2B5EF4-FFF2-40B4-BE49-F238E27FC236}">
                <a16:creationId xmlns:a16="http://schemas.microsoft.com/office/drawing/2014/main" xmlns="" id="{990F1935-289D-47C3-8FD4-7F1A80F85A8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360" y="3988065"/>
            <a:ext cx="3950825" cy="1935904"/>
          </a:xfrm>
          <a:prstGeom prst="rect">
            <a:avLst/>
          </a:prstGeom>
        </p:spPr>
      </p:pic>
    </p:spTree>
    <p:extLst>
      <p:ext uri="{BB962C8B-B14F-4D97-AF65-F5344CB8AC3E}">
        <p14:creationId xmlns:p14="http://schemas.microsoft.com/office/powerpoint/2010/main" val="2451326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CCD271-FD50-4D59-9180-D3B2BABD1FD0}"/>
              </a:ext>
            </a:extLst>
          </p:cNvPr>
          <p:cNvSpPr>
            <a:spLocks noGrp="1"/>
          </p:cNvSpPr>
          <p:nvPr>
            <p:ph type="title"/>
          </p:nvPr>
        </p:nvSpPr>
        <p:spPr>
          <a:xfrm>
            <a:off x="548367" y="1143687"/>
            <a:ext cx="6387102" cy="1325563"/>
          </a:xfrm>
        </p:spPr>
        <p:txBody>
          <a:bodyPr>
            <a:normAutofit/>
          </a:bodyPr>
          <a:lstStyle/>
          <a:p>
            <a:r>
              <a:rPr lang="en-GB" dirty="0" err="1"/>
              <a:t>Kelmscott</a:t>
            </a:r>
            <a:r>
              <a:rPr lang="en-GB" dirty="0"/>
              <a:t> Press </a:t>
            </a:r>
          </a:p>
        </p:txBody>
      </p:sp>
      <p:sp>
        <p:nvSpPr>
          <p:cNvPr id="18" name="Content Placeholder 10">
            <a:extLst>
              <a:ext uri="{FF2B5EF4-FFF2-40B4-BE49-F238E27FC236}">
                <a16:creationId xmlns:a16="http://schemas.microsoft.com/office/drawing/2014/main" xmlns="" id="{2F81ACA6-7BD1-4D35-B6C3-55972C053AD2}"/>
              </a:ext>
            </a:extLst>
          </p:cNvPr>
          <p:cNvSpPr>
            <a:spLocks noGrp="1"/>
          </p:cNvSpPr>
          <p:nvPr>
            <p:ph idx="1"/>
          </p:nvPr>
        </p:nvSpPr>
        <p:spPr>
          <a:xfrm>
            <a:off x="548365" y="2327209"/>
            <a:ext cx="6382657" cy="3181684"/>
          </a:xfrm>
        </p:spPr>
        <p:txBody>
          <a:bodyPr anchor="t">
            <a:normAutofit fontScale="92500" lnSpcReduction="20000"/>
          </a:bodyPr>
          <a:lstStyle/>
          <a:p>
            <a:pPr marL="0" indent="0">
              <a:buNone/>
            </a:pPr>
            <a:r>
              <a:rPr lang="en-US" dirty="0"/>
              <a:t>In 1891 William Morris rented a cottage near </a:t>
            </a:r>
            <a:r>
              <a:rPr lang="en-US" dirty="0" err="1"/>
              <a:t>Kelmscott</a:t>
            </a:r>
            <a:r>
              <a:rPr lang="en-US" dirty="0"/>
              <a:t> House and set up three printing presses . He had long been interested in the printing and the binding books, and there, influenced by mediaeval illuminated manuscripts and the work of early printers such as Caxton, he designed and manufactured beautiful editions of over fifty books. </a:t>
            </a:r>
            <a:r>
              <a:rPr lang="en-US" i="1" dirty="0"/>
              <a:t>The Works of Geoffrey Chaucer </a:t>
            </a:r>
            <a:r>
              <a:rPr lang="en-US" dirty="0"/>
              <a:t>was one of the presses finest works.</a:t>
            </a:r>
            <a:endParaRPr lang="en-US" sz="1800" dirty="0"/>
          </a:p>
        </p:txBody>
      </p:sp>
      <p:sp>
        <p:nvSpPr>
          <p:cNvPr id="19" name="Freeform: Shape 13">
            <a:extLst>
              <a:ext uri="{FF2B5EF4-FFF2-40B4-BE49-F238E27FC236}">
                <a16:creationId xmlns:a16="http://schemas.microsoft.com/office/drawing/2014/main" xmlns="" id="{2C6A2225-94AF-4BC4-98F4-77746E7B10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25108" y="1"/>
            <a:ext cx="4666892" cy="3612937"/>
          </a:xfrm>
          <a:custGeom>
            <a:avLst/>
            <a:gdLst>
              <a:gd name="connsiteX0" fmla="*/ 192227 w 4666892"/>
              <a:gd name="connsiteY0" fmla="*/ 0 h 3612937"/>
              <a:gd name="connsiteX1" fmla="*/ 4666892 w 4666892"/>
              <a:gd name="connsiteY1" fmla="*/ 0 h 3612937"/>
              <a:gd name="connsiteX2" fmla="*/ 4666892 w 4666892"/>
              <a:gd name="connsiteY2" fmla="*/ 2643684 h 3612937"/>
              <a:gd name="connsiteX3" fmla="*/ 4657487 w 4666892"/>
              <a:gd name="connsiteY3" fmla="*/ 2656262 h 3612937"/>
              <a:gd name="connsiteX4" fmla="*/ 2628900 w 4666892"/>
              <a:gd name="connsiteY4" fmla="*/ 3612937 h 3612937"/>
              <a:gd name="connsiteX5" fmla="*/ 0 w 4666892"/>
              <a:gd name="connsiteY5" fmla="*/ 984037 h 3612937"/>
              <a:gd name="connsiteX6" fmla="*/ 118190 w 4666892"/>
              <a:gd name="connsiteY6" fmla="*/ 202283 h 361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66892" h="3612937">
                <a:moveTo>
                  <a:pt x="192227" y="0"/>
                </a:moveTo>
                <a:lnTo>
                  <a:pt x="4666892" y="0"/>
                </a:lnTo>
                <a:lnTo>
                  <a:pt x="4666892" y="2643684"/>
                </a:lnTo>
                <a:lnTo>
                  <a:pt x="4657487" y="2656262"/>
                </a:lnTo>
                <a:cubicBezTo>
                  <a:pt x="4175308" y="3240527"/>
                  <a:pt x="3445594" y="3612937"/>
                  <a:pt x="2628900" y="3612937"/>
                </a:cubicBezTo>
                <a:cubicBezTo>
                  <a:pt x="1176999" y="3612937"/>
                  <a:pt x="0" y="2435938"/>
                  <a:pt x="0" y="984037"/>
                </a:cubicBezTo>
                <a:cubicBezTo>
                  <a:pt x="0" y="711806"/>
                  <a:pt x="41379" y="449239"/>
                  <a:pt x="118190" y="2022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fabric surface&#10;&#10;Description automatically generated">
            <a:extLst>
              <a:ext uri="{FF2B5EF4-FFF2-40B4-BE49-F238E27FC236}">
                <a16:creationId xmlns:a16="http://schemas.microsoft.com/office/drawing/2014/main" xmlns="" id="{254DDEBF-C9C0-462F-A477-98C50B8A37AC}"/>
              </a:ext>
            </a:extLst>
          </p:cNvPr>
          <p:cNvPicPr>
            <a:picLocks noChangeAspect="1"/>
          </p:cNvPicPr>
          <p:nvPr/>
        </p:nvPicPr>
        <p:blipFill rotWithShape="1">
          <a:blip r:embed="rId2">
            <a:extLst>
              <a:ext uri="{28A0092B-C50C-407E-A947-70E740481C1C}">
                <a14:useLocalDpi xmlns:a14="http://schemas.microsoft.com/office/drawing/2010/main" val="0"/>
              </a:ext>
            </a:extLst>
          </a:blip>
          <a:srcRect l="7206" r="7720"/>
          <a:stretch/>
        </p:blipFill>
        <p:spPr>
          <a:xfrm>
            <a:off x="7689829" y="10"/>
            <a:ext cx="4502173" cy="3448209"/>
          </a:xfrm>
          <a:custGeom>
            <a:avLst/>
            <a:gdLst/>
            <a:ahLst/>
            <a:cxnLst/>
            <a:rect l="l" t="t" r="r" b="b"/>
            <a:pathLst>
              <a:path w="4502173" h="3448219">
                <a:moveTo>
                  <a:pt x="205627" y="0"/>
                </a:moveTo>
                <a:lnTo>
                  <a:pt x="4502173" y="0"/>
                </a:lnTo>
                <a:lnTo>
                  <a:pt x="4502173" y="2368934"/>
                </a:lnTo>
                <a:lnTo>
                  <a:pt x="4365663" y="2551486"/>
                </a:lnTo>
                <a:cubicBezTo>
                  <a:pt x="3913696" y="3099144"/>
                  <a:pt x="3229704" y="3448219"/>
                  <a:pt x="2464181" y="3448219"/>
                </a:cubicBezTo>
                <a:cubicBezTo>
                  <a:pt x="1103251" y="3448219"/>
                  <a:pt x="0" y="2344968"/>
                  <a:pt x="0" y="984038"/>
                </a:cubicBezTo>
                <a:cubicBezTo>
                  <a:pt x="0" y="643806"/>
                  <a:pt x="68954" y="319678"/>
                  <a:pt x="193648" y="24867"/>
                </a:cubicBezTo>
                <a:close/>
              </a:path>
            </a:pathLst>
          </a:custGeom>
        </p:spPr>
      </p:pic>
      <p:sp>
        <p:nvSpPr>
          <p:cNvPr id="20" name="Freeform: Shape 15">
            <a:extLst>
              <a:ext uri="{FF2B5EF4-FFF2-40B4-BE49-F238E27FC236}">
                <a16:creationId xmlns:a16="http://schemas.microsoft.com/office/drawing/2014/main" xmlns="" id="{648F5915-2CE1-4F74-88C5-D4366893D2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604737" y="3918051"/>
            <a:ext cx="3587263" cy="2939948"/>
          </a:xfrm>
          <a:custGeom>
            <a:avLst/>
            <a:gdLst>
              <a:gd name="connsiteX0" fmla="*/ 2070613 w 3587263"/>
              <a:gd name="connsiteY0" fmla="*/ 0 h 2939948"/>
              <a:gd name="connsiteX1" fmla="*/ 3534758 w 3587263"/>
              <a:gd name="connsiteY1" fmla="*/ 606469 h 2939948"/>
              <a:gd name="connsiteX2" fmla="*/ 3587263 w 3587263"/>
              <a:gd name="connsiteY2" fmla="*/ 664240 h 2939948"/>
              <a:gd name="connsiteX3" fmla="*/ 3587263 w 3587263"/>
              <a:gd name="connsiteY3" fmla="*/ 2939948 h 2939948"/>
              <a:gd name="connsiteX4" fmla="*/ 193241 w 3587263"/>
              <a:gd name="connsiteY4" fmla="*/ 2939948 h 2939948"/>
              <a:gd name="connsiteX5" fmla="*/ 162719 w 3587263"/>
              <a:gd name="connsiteY5" fmla="*/ 2876589 h 2939948"/>
              <a:gd name="connsiteX6" fmla="*/ 0 w 3587263"/>
              <a:gd name="connsiteY6" fmla="*/ 2070613 h 2939948"/>
              <a:gd name="connsiteX7" fmla="*/ 2070613 w 3587263"/>
              <a:gd name="connsiteY7" fmla="*/ 0 h 2939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87263" h="2939948">
                <a:moveTo>
                  <a:pt x="2070613" y="0"/>
                </a:moveTo>
                <a:cubicBezTo>
                  <a:pt x="2642397" y="0"/>
                  <a:pt x="3160050" y="231761"/>
                  <a:pt x="3534758" y="606469"/>
                </a:cubicBezTo>
                <a:lnTo>
                  <a:pt x="3587263" y="664240"/>
                </a:lnTo>
                <a:lnTo>
                  <a:pt x="3587263" y="2939948"/>
                </a:lnTo>
                <a:lnTo>
                  <a:pt x="193241" y="2939948"/>
                </a:lnTo>
                <a:lnTo>
                  <a:pt x="162719" y="2876589"/>
                </a:lnTo>
                <a:cubicBezTo>
                  <a:pt x="57940" y="2628865"/>
                  <a:pt x="0" y="2356505"/>
                  <a:pt x="0" y="2070613"/>
                </a:cubicBezTo>
                <a:cubicBezTo>
                  <a:pt x="0" y="927045"/>
                  <a:pt x="927045" y="0"/>
                  <a:pt x="2070613"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text on a white background&#10;&#10;Description automatically generated">
            <a:extLst>
              <a:ext uri="{FF2B5EF4-FFF2-40B4-BE49-F238E27FC236}">
                <a16:creationId xmlns:a16="http://schemas.microsoft.com/office/drawing/2014/main" xmlns="" id="{5605B2B6-626D-4886-9B9F-DBE2807AB7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410" r="1411" b="2"/>
          <a:stretch/>
        </p:blipFill>
        <p:spPr>
          <a:xfrm>
            <a:off x="8768827" y="4082141"/>
            <a:ext cx="3423175" cy="2775859"/>
          </a:xfrm>
          <a:custGeom>
            <a:avLst/>
            <a:gdLst/>
            <a:ahLst/>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p:spPr>
      </p:pic>
    </p:spTree>
    <p:extLst>
      <p:ext uri="{BB962C8B-B14F-4D97-AF65-F5344CB8AC3E}">
        <p14:creationId xmlns:p14="http://schemas.microsoft.com/office/powerpoint/2010/main" val="1493378864"/>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10FC77-7EFE-4ACC-8B5E-DCC2183AD49B}"/>
              </a:ext>
            </a:extLst>
          </p:cNvPr>
          <p:cNvSpPr>
            <a:spLocks noGrp="1"/>
          </p:cNvSpPr>
          <p:nvPr>
            <p:ph type="title"/>
          </p:nvPr>
        </p:nvSpPr>
        <p:spPr>
          <a:xfrm>
            <a:off x="5759896" y="4303216"/>
            <a:ext cx="3439432" cy="1147150"/>
          </a:xfrm>
        </p:spPr>
        <p:txBody>
          <a:bodyPr vert="horz" lIns="91440" tIns="45720" rIns="91440" bIns="45720" rtlCol="0" anchor="t">
            <a:normAutofit fontScale="90000"/>
          </a:bodyPr>
          <a:lstStyle/>
          <a:p>
            <a:r>
              <a:rPr lang="en-US" sz="3700" kern="1200" dirty="0">
                <a:solidFill>
                  <a:schemeClr val="tx1"/>
                </a:solidFill>
                <a:latin typeface="+mj-lt"/>
                <a:ea typeface="+mj-ea"/>
                <a:cs typeface="+mj-cs"/>
              </a:rPr>
              <a:t>William Morris -</a:t>
            </a:r>
            <a:br>
              <a:rPr lang="en-US" sz="3700" kern="1200" dirty="0">
                <a:solidFill>
                  <a:schemeClr val="tx1"/>
                </a:solidFill>
                <a:latin typeface="+mj-lt"/>
                <a:ea typeface="+mj-ea"/>
                <a:cs typeface="+mj-cs"/>
              </a:rPr>
            </a:br>
            <a:r>
              <a:rPr lang="en-US" sz="3700" dirty="0"/>
              <a:t>S</a:t>
            </a:r>
            <a:r>
              <a:rPr lang="en-US" sz="3700" kern="1200" dirty="0">
                <a:solidFill>
                  <a:schemeClr val="tx1"/>
                </a:solidFill>
                <a:latin typeface="+mj-lt"/>
                <a:ea typeface="+mj-ea"/>
                <a:cs typeface="+mj-cs"/>
              </a:rPr>
              <a:t>till relevant and popular in 2020</a:t>
            </a:r>
          </a:p>
        </p:txBody>
      </p:sp>
      <p:sp>
        <p:nvSpPr>
          <p:cNvPr id="135" name="Freeform: Shape 134">
            <a:extLst>
              <a:ext uri="{FF2B5EF4-FFF2-40B4-BE49-F238E27FC236}">
                <a16:creationId xmlns:a16="http://schemas.microsoft.com/office/drawing/2014/main" xmlns="" id="{F6E384F5-137A-40B1-97F0-694CC6ECD5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7" name="Freeform: Shape 136">
            <a:extLst>
              <a:ext uri="{FF2B5EF4-FFF2-40B4-BE49-F238E27FC236}">
                <a16:creationId xmlns:a16="http://schemas.microsoft.com/office/drawing/2014/main" xmlns="" id="{9DBC4630-03DA-474F-BBCB-BA3AE6B317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descr="A picture containing clothing, uniform&#10;&#10;Description automatically generated">
            <a:extLst>
              <a:ext uri="{FF2B5EF4-FFF2-40B4-BE49-F238E27FC236}">
                <a16:creationId xmlns:a16="http://schemas.microsoft.com/office/drawing/2014/main" xmlns="" id="{21634766-104A-4F44-BF07-9626F45B86C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143" r="-1" b="30465"/>
          <a:stretch/>
        </p:blipFill>
        <p:spPr>
          <a:xfrm>
            <a:off x="1246572" y="10"/>
            <a:ext cx="3913632" cy="2285224"/>
          </a:xfrm>
          <a:custGeom>
            <a:avLst/>
            <a:gdLst/>
            <a:ahLst/>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9" name="Picture 8" descr="A picture containing cup, vase, vessel, table&#10;&#10;Description automatically generated">
            <a:extLst>
              <a:ext uri="{FF2B5EF4-FFF2-40B4-BE49-F238E27FC236}">
                <a16:creationId xmlns:a16="http://schemas.microsoft.com/office/drawing/2014/main" xmlns="" id="{8527FA74-5051-4FBB-BEF3-0ED9113C4EB0}"/>
              </a:ext>
            </a:extLst>
          </p:cNvPr>
          <p:cNvPicPr>
            <a:picLocks noChangeAspect="1"/>
          </p:cNvPicPr>
          <p:nvPr/>
        </p:nvPicPr>
        <p:blipFill rotWithShape="1">
          <a:blip r:embed="rId3">
            <a:extLst>
              <a:ext uri="{28A0092B-C50C-407E-A947-70E740481C1C}">
                <a14:useLocalDpi xmlns:a14="http://schemas.microsoft.com/office/drawing/2010/main" val="0"/>
              </a:ext>
            </a:extLst>
          </a:blip>
          <a:srcRect l="9129" r="18215" b="1"/>
          <a:stretch/>
        </p:blipFill>
        <p:spPr>
          <a:xfrm>
            <a:off x="-1" y="2288330"/>
            <a:ext cx="3564638" cy="4569668"/>
          </a:xfrm>
          <a:custGeom>
            <a:avLst/>
            <a:gdLst/>
            <a:ahLst/>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139" name="Oval 138">
            <a:extLst>
              <a:ext uri="{FF2B5EF4-FFF2-40B4-BE49-F238E27FC236}">
                <a16:creationId xmlns:a16="http://schemas.microsoft.com/office/drawing/2014/main" xmlns="" id="{78418A25-6EAC-4140-BFE6-284E1925B5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429207" y="303879"/>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1" name="Oval 140">
            <a:extLst>
              <a:ext uri="{FF2B5EF4-FFF2-40B4-BE49-F238E27FC236}">
                <a16:creationId xmlns:a16="http://schemas.microsoft.com/office/drawing/2014/main" xmlns="" id="{C20267F5-D4E6-477A-A590-81F2ABD1B8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585109" y="2382976"/>
            <a:ext cx="1920240" cy="1920240"/>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a chair&#10;&#10;Description automatically generated">
            <a:extLst>
              <a:ext uri="{FF2B5EF4-FFF2-40B4-BE49-F238E27FC236}">
                <a16:creationId xmlns:a16="http://schemas.microsoft.com/office/drawing/2014/main" xmlns="" id="{89B58A60-F0C2-44C6-807F-C65AC2BA12D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0149" r="9" b="14858"/>
          <a:stretch/>
        </p:blipFill>
        <p:spPr>
          <a:xfrm>
            <a:off x="3749701" y="2547568"/>
            <a:ext cx="1591056" cy="1591056"/>
          </a:xfrm>
          <a:custGeom>
            <a:avLst/>
            <a:gdLst/>
            <a:ahLst/>
            <a:cxnLst/>
            <a:rect l="l" t="t" r="r" b="b"/>
            <a:pathLst>
              <a:path w="1591056" h="1591056">
                <a:moveTo>
                  <a:pt x="795528" y="0"/>
                </a:moveTo>
                <a:cubicBezTo>
                  <a:pt x="1234886" y="0"/>
                  <a:pt x="1591056" y="356170"/>
                  <a:pt x="1591056" y="795528"/>
                </a:cubicBezTo>
                <a:cubicBezTo>
                  <a:pt x="1591056" y="1234886"/>
                  <a:pt x="1234886" y="1591056"/>
                  <a:pt x="795528" y="1591056"/>
                </a:cubicBezTo>
                <a:cubicBezTo>
                  <a:pt x="356170" y="1591056"/>
                  <a:pt x="0" y="1234886"/>
                  <a:pt x="0" y="795528"/>
                </a:cubicBezTo>
                <a:cubicBezTo>
                  <a:pt x="0" y="356170"/>
                  <a:pt x="356170" y="0"/>
                  <a:pt x="795528" y="0"/>
                </a:cubicBezTo>
                <a:close/>
              </a:path>
            </a:pathLst>
          </a:custGeom>
        </p:spPr>
      </p:pic>
      <p:pic>
        <p:nvPicPr>
          <p:cNvPr id="5" name="Picture 4" descr="A fabric surface&#10;&#10;Description automatically generated">
            <a:extLst>
              <a:ext uri="{FF2B5EF4-FFF2-40B4-BE49-F238E27FC236}">
                <a16:creationId xmlns:a16="http://schemas.microsoft.com/office/drawing/2014/main" xmlns="" id="{33325610-B97B-4AF0-BAA8-B60F47C24515}"/>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5593799" y="468471"/>
            <a:ext cx="2852928" cy="2852928"/>
          </a:xfrm>
          <a:custGeom>
            <a:avLst/>
            <a:gdLst/>
            <a:ahLst/>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sp>
        <p:nvSpPr>
          <p:cNvPr id="143" name="Freeform: Shape 142">
            <a:extLst>
              <a:ext uri="{FF2B5EF4-FFF2-40B4-BE49-F238E27FC236}">
                <a16:creationId xmlns:a16="http://schemas.microsoft.com/office/drawing/2014/main" xmlns="" id="{6B9D64DB-4D5C-4A91-B45F-F301E3174F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050" name="Picture 2" descr="See the source image">
            <a:extLst>
              <a:ext uri="{FF2B5EF4-FFF2-40B4-BE49-F238E27FC236}">
                <a16:creationId xmlns:a16="http://schemas.microsoft.com/office/drawing/2014/main" xmlns="" id="{876B4909-6605-4685-8FFF-8063198E08BB}"/>
              </a:ext>
            </a:extLst>
          </p:cNvPr>
          <p:cNvPicPr>
            <a:picLocks noGrp="1" noChangeAspect="1" noChangeArrowheads="1"/>
          </p:cNvPicPr>
          <p:nvPr>
            <p:ph idx="1"/>
          </p:nvPr>
        </p:nvPicPr>
        <p:blipFill rotWithShape="1">
          <a:blip r:embed="rId6">
            <a:extLst>
              <a:ext uri="{28A0092B-C50C-407E-A947-70E740481C1C}">
                <a14:useLocalDpi xmlns:a14="http://schemas.microsoft.com/office/drawing/2010/main" val="0"/>
              </a:ext>
            </a:extLst>
          </a:blip>
          <a:srcRect l="308" r="51326" b="-3"/>
          <a:stretch/>
        </p:blipFill>
        <p:spPr bwMode="auto">
          <a:xfrm>
            <a:off x="8918761" y="-4330"/>
            <a:ext cx="3273238" cy="3383891"/>
          </a:xfrm>
          <a:custGeom>
            <a:avLst/>
            <a:gdLst/>
            <a:ahLst/>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a:noFill/>
          <a:extLst>
            <a:ext uri="{909E8E84-426E-40DD-AFC4-6F175D3DCCD1}">
              <a14:hiddenFill xmlns:a14="http://schemas.microsoft.com/office/drawing/2010/main">
                <a:solidFill>
                  <a:srgbClr val="FFFFFF"/>
                </a:solidFill>
              </a14:hiddenFill>
            </a:ext>
          </a:extLst>
        </p:spPr>
      </p:pic>
      <p:sp>
        <p:nvSpPr>
          <p:cNvPr id="145" name="Freeform: Shape 144">
            <a:extLst>
              <a:ext uri="{FF2B5EF4-FFF2-40B4-BE49-F238E27FC236}">
                <a16:creationId xmlns:a16="http://schemas.microsoft.com/office/drawing/2014/main" xmlns="" id="{CB14CE1B-4BC5-4EF2-BE3D-05E4F580B3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A picture containing fabric&#10;&#10;Description automatically generated">
            <a:extLst>
              <a:ext uri="{FF2B5EF4-FFF2-40B4-BE49-F238E27FC236}">
                <a16:creationId xmlns:a16="http://schemas.microsoft.com/office/drawing/2014/main" xmlns="" id="{2C8698F0-FD54-4A29-910F-273C53D13594}"/>
              </a:ext>
            </a:extLst>
          </p:cNvPr>
          <p:cNvPicPr>
            <a:picLocks noChangeAspect="1"/>
          </p:cNvPicPr>
          <p:nvPr/>
        </p:nvPicPr>
        <p:blipFill rotWithShape="1">
          <a:blip r:embed="rId7">
            <a:extLst>
              <a:ext uri="{28A0092B-C50C-407E-A947-70E740481C1C}">
                <a14:useLocalDpi xmlns:a14="http://schemas.microsoft.com/office/drawing/2010/main" val="0"/>
              </a:ext>
            </a:extLst>
          </a:blip>
          <a:srcRect r="4689"/>
          <a:stretch/>
        </p:blipFill>
        <p:spPr>
          <a:xfrm>
            <a:off x="9363238" y="4071322"/>
            <a:ext cx="2828765" cy="2786678"/>
          </a:xfrm>
          <a:custGeom>
            <a:avLst/>
            <a:gdLst/>
            <a:ahLst/>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Tree>
    <p:extLst>
      <p:ext uri="{BB962C8B-B14F-4D97-AF65-F5344CB8AC3E}">
        <p14:creationId xmlns:p14="http://schemas.microsoft.com/office/powerpoint/2010/main" val="202640345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455</Words>
  <Application>Microsoft Office PowerPoint</Application>
  <PresentationFormat>Widescreen</PresentationFormat>
  <Paragraphs>47</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Batang</vt:lpstr>
      <vt:lpstr>Calibri</vt:lpstr>
      <vt:lpstr>Calibri Light</vt:lpstr>
      <vt:lpstr>Tw Cen MT</vt:lpstr>
      <vt:lpstr>Office Theme</vt:lpstr>
      <vt:lpstr>William Morris</vt:lpstr>
      <vt:lpstr>PowerPoint Presentation</vt:lpstr>
      <vt:lpstr>Key Facts</vt:lpstr>
      <vt:lpstr>William Morris Timeline</vt:lpstr>
      <vt:lpstr>Red House</vt:lpstr>
      <vt:lpstr>William Morris’s businesses</vt:lpstr>
      <vt:lpstr>Morris Designs </vt:lpstr>
      <vt:lpstr>William Morris the Socialist</vt:lpstr>
      <vt:lpstr>Kelmscott Press </vt:lpstr>
      <vt:lpstr>William Morris - Still relevant and popular in 2020</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William Morris</dc:title>
  <dc:creator>Alistair Winter</dc:creator>
  <cp:lastModifiedBy>Barn Owls</cp:lastModifiedBy>
  <cp:revision>4</cp:revision>
  <dcterms:created xsi:type="dcterms:W3CDTF">2020-04-19T21:52:27Z</dcterms:created>
  <dcterms:modified xsi:type="dcterms:W3CDTF">2020-04-20T13:20:54Z</dcterms:modified>
</cp:coreProperties>
</file>