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3" r:id="rId5"/>
    <p:sldId id="264" r:id="rId6"/>
    <p:sldId id="265" r:id="rId7"/>
    <p:sldId id="266" r:id="rId8"/>
    <p:sldId id="26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0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5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DF297-4DFB-4922-88DF-09B3163C16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FFF983-9D41-4F6F-80D0-264A28CA98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7C56F-702D-47BA-8916-7512ADA4D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471DE5-6B9A-437D-85FA-9656B1056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B582A7-311F-4E92-A460-C842A7904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2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E41F8-069B-4A49-85E2-48EDDB303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E5BF63-36C8-43C7-8C43-C43F3BDB52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A1C8F-285C-4427-84A0-70EFA40C3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D25FC-5A3A-4FF7-B11A-01FE150C8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561746-5956-466D-8F3B-F620CE6DE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73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637F9-498C-4533-B002-61E11075D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1E315-95E9-4F07-BA74-ACD210265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212B0-0648-4C2E-8B84-38E36FC42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EE8B8-9051-4C1C-81E6-323A32635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75C61E-E405-4458-A48C-B22EFDF83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679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08F49-D84D-4690-BE65-34D0C5D8F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BACC71-6226-4281-84E2-9F2A38E885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EE226D-C0AA-4C8C-84A4-CC0C04949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1C24E3-1EB5-4812-ABD5-8B4F10BCA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FA9EE7-8B2D-4B6C-B3EA-A53E11EC8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0F4A0C-AFB9-48EB-BBD2-F30ECF0F6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158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ED6EE-106B-4135-B5A5-004227B3D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C96747-56D4-4133-9F6A-6923A8DE4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3B328A-45BB-48EE-AE06-157A3D1A35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48821E-F727-4453-A3D8-6E742C5AC7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2737DD-6D64-447F-A7A9-8C2D1598CE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CE81CE-2284-4477-9A68-C0E58AE8E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662BA9-A207-4303-911F-8D8B9DBE1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9FB585-F3C9-4A0A-936A-52F286C0B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85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8B168-204D-4B83-84FF-FE5B1EBD2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7EDDD-6EC2-497A-9793-7394BE190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7691EF-9556-46B5-AE86-4F874D5F8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BA61EA-63D3-4A08-A0AD-64A299597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163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77A2F-E01A-490D-9C9B-DBC787FE9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6F8427-6478-4CDF-89DC-D41700937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92790-1F2A-4C42-B515-A0D92A0FA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580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D7417-861D-4A1C-9A08-604648797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E07049-B653-4532-8D8D-B871B23F0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936835-69F5-4D5B-964F-4AB6E6394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1C2297-3A89-48A8-86A3-F33C4992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5DBA08-6D66-4F9F-A3CF-D1DDB93E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D50D73-8D6D-4A28-B11F-71325366A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40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93D20-1532-432B-907F-1AA04E14F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BFD4C5-10E5-4A21-B382-1218FB50C6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9BCF5A-6A87-4884-9516-D1731C7086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DA212C-02EA-49CD-B600-B0AA20A0F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F0C989-9EAA-42D3-829C-6DD15CCD2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59265F-38F8-4295-8CBE-D3F2F5BD6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735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CDA36-03D9-4701-8D93-DC722C6A6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D257F4-D687-4CCB-94D2-D73D7FE49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5B4385-D861-4097-AB5A-D4A4F3744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F2731-3469-4B57-B43F-8C51A96FC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3B4B6-553E-4A58-B6CF-87B0B57C8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209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CA2C82-AB14-439F-AF8F-555F59ADEA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8E3113-B72C-4625-B001-49DAA93D9F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70C934-C2BE-4838-B0F1-453492F8B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500673-498E-4857-A1B3-415F651A2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A2F9F-2AE6-4E5F-AE35-F8D27F71F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02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3BCE41-78FD-4735-8B0B-B6AB4E82D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DA552-ED5D-4F77-847D-A92113C196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EA2B8-1FB1-405E-A0C0-C35207AE05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9F361-9F1B-46C5-B2F5-A3EB9194E58D}" type="datetimeFigureOut">
              <a:rPr lang="en-GB" smtClean="0"/>
              <a:t>28/08/2021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D85833-2B01-4242-89B1-1E1B1FC94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DC65F-6AC9-49BA-A724-B797F9A40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B694C-D4F9-4CFC-8671-D6239DD5F6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088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6BF9BE4-94CF-4705-8BA1-CE2C8D326C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515" y="1998125"/>
            <a:ext cx="6847268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SassoonPrimaryInfant" pitchFamily="2" charset="0"/>
              </a:rPr>
              <a:t>Curriculum Plan</a:t>
            </a:r>
            <a:br>
              <a:rPr lang="en-GB" dirty="0">
                <a:latin typeface="SassoonPrimaryInfant" pitchFamily="2" charset="0"/>
              </a:rPr>
            </a:br>
            <a:r>
              <a:rPr lang="en-GB" dirty="0">
                <a:latin typeface="SassoonPrimaryInfant" pitchFamily="2" charset="0"/>
              </a:rPr>
              <a:t>Orchard Class</a:t>
            </a:r>
            <a:br>
              <a:rPr lang="en-GB" dirty="0">
                <a:latin typeface="SassoonPrimaryInfant" pitchFamily="2" charset="0"/>
              </a:rPr>
            </a:br>
            <a:r>
              <a:rPr lang="en-GB" dirty="0">
                <a:latin typeface="SassoonPrimaryInfant" pitchFamily="2" charset="0"/>
              </a:rPr>
              <a:t>2021/22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999AA1-2FBC-476B-AC21-02E68460E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812" y="1121772"/>
            <a:ext cx="3092548" cy="414030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28CDCE3-29FF-409F-8E90-C569E3E91A29}"/>
              </a:ext>
            </a:extLst>
          </p:cNvPr>
          <p:cNvSpPr txBox="1">
            <a:spLocks/>
          </p:cNvSpPr>
          <p:nvPr/>
        </p:nvSpPr>
        <p:spPr>
          <a:xfrm>
            <a:off x="379281" y="5832629"/>
            <a:ext cx="8462878" cy="65694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All topic areas and plans are subject to change throughout the year, to coincide with children’s interests, class discussions and where children’s questions take our learning.</a:t>
            </a:r>
          </a:p>
        </p:txBody>
      </p:sp>
    </p:spTree>
    <p:extLst>
      <p:ext uri="{BB962C8B-B14F-4D97-AF65-F5344CB8AC3E}">
        <p14:creationId xmlns:p14="http://schemas.microsoft.com/office/powerpoint/2010/main" val="3925640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6BF9BE4-94CF-4705-8BA1-CE2C8D326C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220" y="151569"/>
            <a:ext cx="11801633" cy="1118654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latin typeface="SassoonPrimaryInfant" pitchFamily="2" charset="0"/>
              </a:rPr>
              <a:t>Curriculum Plan Orchard Class 2021/22</a:t>
            </a:r>
            <a:br>
              <a:rPr lang="en-GB" sz="4000" dirty="0">
                <a:latin typeface="SassoonPrimaryInfant" pitchFamily="2" charset="0"/>
              </a:rPr>
            </a:br>
            <a:r>
              <a:rPr lang="en-GB" sz="2700" dirty="0">
                <a:latin typeface="SassoonPrimaryInfant" pitchFamily="2" charset="0"/>
              </a:rPr>
              <a:t>Codes and Colours taken from EYFS Reform Framework 2021 &amp; Development Matters 2021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999AA1-2FBC-476B-AC21-02E68460E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6053" y="4258033"/>
            <a:ext cx="1828799" cy="244839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2C7F711-C940-4452-B262-741D5D42CA0A}"/>
              </a:ext>
            </a:extLst>
          </p:cNvPr>
          <p:cNvSpPr txBox="1">
            <a:spLocks/>
          </p:cNvSpPr>
          <p:nvPr/>
        </p:nvSpPr>
        <p:spPr>
          <a:xfrm>
            <a:off x="307116" y="4073100"/>
            <a:ext cx="11352296" cy="447499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Literacy (L) – Comprehension, Word Reading &amp; Writing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B470CF3-C3AC-4A02-A884-BCD65941D53D}"/>
              </a:ext>
            </a:extLst>
          </p:cNvPr>
          <p:cNvSpPr txBox="1">
            <a:spLocks/>
          </p:cNvSpPr>
          <p:nvPr/>
        </p:nvSpPr>
        <p:spPr>
          <a:xfrm>
            <a:off x="429086" y="2478732"/>
            <a:ext cx="11253549" cy="400243"/>
          </a:xfrm>
          <a:prstGeom prst="rect">
            <a:avLst/>
          </a:prstGeom>
          <a:ln w="38100">
            <a:solidFill>
              <a:srgbClr val="FFFF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Personal, Social, Emotional Development (PSED) – Self Regulation, Managing Self &amp; Building Relationships.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B8849B1-9FFE-4F98-BD3E-E5F137706E8D}"/>
              </a:ext>
            </a:extLst>
          </p:cNvPr>
          <p:cNvSpPr txBox="1">
            <a:spLocks/>
          </p:cNvSpPr>
          <p:nvPr/>
        </p:nvSpPr>
        <p:spPr>
          <a:xfrm>
            <a:off x="299752" y="4594465"/>
            <a:ext cx="11352296" cy="447499"/>
          </a:xfrm>
          <a:prstGeom prst="rect">
            <a:avLst/>
          </a:prstGeom>
          <a:ln w="38100">
            <a:solidFill>
              <a:srgbClr val="FF09B9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Mathematics (M) – Number &amp; Number Patterns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1922CA-FF93-4273-8004-B7B4EBF5C3E7}"/>
              </a:ext>
            </a:extLst>
          </p:cNvPr>
          <p:cNvSpPr txBox="1"/>
          <p:nvPr/>
        </p:nvSpPr>
        <p:spPr>
          <a:xfrm>
            <a:off x="299752" y="5987901"/>
            <a:ext cx="9953957" cy="400110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itchFamily="2" charset="0"/>
              </a:rPr>
              <a:t>Expressive Arts &amp; Design (</a:t>
            </a:r>
            <a:r>
              <a:rPr lang="en-GB" sz="2000" dirty="0" err="1">
                <a:latin typeface="SassoonPrimaryInfant" pitchFamily="2" charset="0"/>
              </a:rPr>
              <a:t>ExA&amp;D</a:t>
            </a:r>
            <a:r>
              <a:rPr lang="en-GB" sz="2000" dirty="0">
                <a:latin typeface="SassoonPrimaryInfant" pitchFamily="2" charset="0"/>
              </a:rPr>
              <a:t>) – Creating with Materials, Being Imaginative and Expressive 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C7720AC-D0C6-4050-BA8E-5B509DBF3E8A}"/>
              </a:ext>
            </a:extLst>
          </p:cNvPr>
          <p:cNvSpPr txBox="1">
            <a:spLocks/>
          </p:cNvSpPr>
          <p:nvPr/>
        </p:nvSpPr>
        <p:spPr>
          <a:xfrm>
            <a:off x="307116" y="5141049"/>
            <a:ext cx="9848937" cy="712730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Understanding the World (</a:t>
            </a:r>
            <a:r>
              <a:rPr lang="en-GB" sz="2000" dirty="0" err="1">
                <a:latin typeface="SassoonPrimaryInfant" pitchFamily="2" charset="0"/>
              </a:rPr>
              <a:t>UtW</a:t>
            </a:r>
            <a:r>
              <a:rPr lang="en-GB" sz="2000" dirty="0">
                <a:latin typeface="SassoonPrimaryInfant" pitchFamily="2" charset="0"/>
              </a:rPr>
              <a:t>) – Past &amp; Present, People, Culture &amp; Communities, </a:t>
            </a:r>
          </a:p>
          <a:p>
            <a:r>
              <a:rPr lang="en-GB" sz="2000" dirty="0">
                <a:latin typeface="SassoonPrimaryInfant" pitchFamily="2" charset="0"/>
              </a:rPr>
              <a:t>The Natural World 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9E223E0-1F9D-43FE-AB18-8343631BAB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978028"/>
              </p:ext>
            </p:extLst>
          </p:nvPr>
        </p:nvGraphicFramePr>
        <p:xfrm>
          <a:off x="183220" y="1517151"/>
          <a:ext cx="11897528" cy="2031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97528">
                  <a:extLst>
                    <a:ext uri="{9D8B030D-6E8A-4147-A177-3AD203B41FA5}">
                      <a16:colId xmlns:a16="http://schemas.microsoft.com/office/drawing/2014/main" val="2556046885"/>
                    </a:ext>
                  </a:extLst>
                </a:gridCol>
              </a:tblGrid>
              <a:tr h="2031485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Prime Areas of Learning: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0296765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BECB7C2C-9F1F-47D8-A0F2-DCF3C0965746}"/>
              </a:ext>
            </a:extLst>
          </p:cNvPr>
          <p:cNvSpPr txBox="1">
            <a:spLocks/>
          </p:cNvSpPr>
          <p:nvPr/>
        </p:nvSpPr>
        <p:spPr>
          <a:xfrm>
            <a:off x="429086" y="2973382"/>
            <a:ext cx="11247705" cy="40891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Physical Development (PD) – Gross Motor Skills &amp; Fine Motor Skills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B8423E3-74E2-4ABF-98F7-9C36FD5C8ABF}"/>
              </a:ext>
            </a:extLst>
          </p:cNvPr>
          <p:cNvSpPr txBox="1">
            <a:spLocks/>
          </p:cNvSpPr>
          <p:nvPr/>
        </p:nvSpPr>
        <p:spPr>
          <a:xfrm>
            <a:off x="429087" y="1921681"/>
            <a:ext cx="11253550" cy="400243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Communication &amp; Language (C&amp;L) – Listening, Attention &amp; understanding</a:t>
            </a:r>
            <a:r>
              <a:rPr lang="en-GB" sz="2000">
                <a:latin typeface="SassoonPrimaryInfant" pitchFamily="2" charset="0"/>
              </a:rPr>
              <a:t>, Speaking</a:t>
            </a:r>
            <a:endParaRPr lang="en-GB" sz="2000" dirty="0">
              <a:latin typeface="SassoonPrimaryInfant" pitchFamily="2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6DB1AE88-0C51-493C-8D11-5E507DC49B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122586"/>
              </p:ext>
            </p:extLst>
          </p:nvPr>
        </p:nvGraphicFramePr>
        <p:xfrm>
          <a:off x="195184" y="3698626"/>
          <a:ext cx="11873600" cy="2849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73600">
                  <a:extLst>
                    <a:ext uri="{9D8B030D-6E8A-4147-A177-3AD203B41FA5}">
                      <a16:colId xmlns:a16="http://schemas.microsoft.com/office/drawing/2014/main" val="2556046885"/>
                    </a:ext>
                  </a:extLst>
                </a:gridCol>
              </a:tblGrid>
              <a:tr h="284989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Specific Areas of Learning: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0296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058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04B549-5098-4076-8AE7-B0E623FE61DD}"/>
              </a:ext>
            </a:extLst>
          </p:cNvPr>
          <p:cNvSpPr txBox="1">
            <a:spLocks/>
          </p:cNvSpPr>
          <p:nvPr/>
        </p:nvSpPr>
        <p:spPr>
          <a:xfrm>
            <a:off x="406391" y="256130"/>
            <a:ext cx="8960028" cy="93395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latin typeface="SassoonPrimaryInfant" pitchFamily="2" charset="0"/>
              </a:rPr>
              <a:t>Term 1 (6.4weeks) - “Once Upon a Time…”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1FA31-02B5-4155-945B-8C93CBE30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7621" y="3174777"/>
            <a:ext cx="1454315" cy="194703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C2FE591-4DE2-403C-ACA2-2F6669E6A877}"/>
              </a:ext>
            </a:extLst>
          </p:cNvPr>
          <p:cNvCxnSpPr>
            <a:cxnSpLocks/>
          </p:cNvCxnSpPr>
          <p:nvPr/>
        </p:nvCxnSpPr>
        <p:spPr>
          <a:xfrm flipH="1">
            <a:off x="1001108" y="1212265"/>
            <a:ext cx="459181" cy="4643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1773AC5-3467-4037-BCDD-F2098F6D72FF}"/>
              </a:ext>
            </a:extLst>
          </p:cNvPr>
          <p:cNvCxnSpPr>
            <a:cxnSpLocks/>
          </p:cNvCxnSpPr>
          <p:nvPr/>
        </p:nvCxnSpPr>
        <p:spPr>
          <a:xfrm>
            <a:off x="9364980" y="1190081"/>
            <a:ext cx="867889" cy="6089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0F4BC21-F7B2-4215-97E0-59CB4D480A36}"/>
              </a:ext>
            </a:extLst>
          </p:cNvPr>
          <p:cNvCxnSpPr>
            <a:cxnSpLocks/>
            <a:endCxn id="19" idx="0"/>
          </p:cNvCxnSpPr>
          <p:nvPr/>
        </p:nvCxnSpPr>
        <p:spPr>
          <a:xfrm>
            <a:off x="8510612" y="1201262"/>
            <a:ext cx="1440" cy="516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5F69762-ACEC-486D-A6EA-A444537D282F}"/>
              </a:ext>
            </a:extLst>
          </p:cNvPr>
          <p:cNvCxnSpPr>
            <a:cxnSpLocks/>
          </p:cNvCxnSpPr>
          <p:nvPr/>
        </p:nvCxnSpPr>
        <p:spPr>
          <a:xfrm flipH="1">
            <a:off x="6096000" y="1190259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id="{2A503C1F-69FD-4D1F-A23B-72653EAAA339}"/>
              </a:ext>
            </a:extLst>
          </p:cNvPr>
          <p:cNvSpPr txBox="1">
            <a:spLocks/>
          </p:cNvSpPr>
          <p:nvPr/>
        </p:nvSpPr>
        <p:spPr>
          <a:xfrm>
            <a:off x="104019" y="5576141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Focus Books: “Goldilocks and the three bears,” “Jack and the Beanstalk,” “The three Little Pigs,” “The Gingerbread man,” “The Billy Goats gruff,” “Little Red Riding Hood,” “Each Peach, Pear Plum.” 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2DF1CD5-1158-44F0-B260-2B3F4FD35742}"/>
              </a:ext>
            </a:extLst>
          </p:cNvPr>
          <p:cNvSpPr txBox="1">
            <a:spLocks/>
          </p:cNvSpPr>
          <p:nvPr/>
        </p:nvSpPr>
        <p:spPr>
          <a:xfrm>
            <a:off x="104019" y="5984159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Key Vocabulary: Size words, Story language, Names of objects in a home.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69CF14F-6E4C-4EB9-AB1D-5A6C1EDC92AD}"/>
              </a:ext>
            </a:extLst>
          </p:cNvPr>
          <p:cNvSpPr txBox="1">
            <a:spLocks/>
          </p:cNvSpPr>
          <p:nvPr/>
        </p:nvSpPr>
        <p:spPr>
          <a:xfrm>
            <a:off x="104017" y="5186878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Role-play Area: Three Bears Cottage (Goldilocks story language, Size ordering, Home roles)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08BF0CA4-B2B2-4B13-A30E-04C1A934159A}"/>
              </a:ext>
            </a:extLst>
          </p:cNvPr>
          <p:cNvSpPr txBox="1">
            <a:spLocks/>
          </p:cNvSpPr>
          <p:nvPr/>
        </p:nvSpPr>
        <p:spPr>
          <a:xfrm>
            <a:off x="315994" y="1676650"/>
            <a:ext cx="2036590" cy="702566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WR: Phonics - Linking sounds to letters - 4 sounds per week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0A1FF588-7E41-454A-A8F3-1F7CB58B04D1}"/>
              </a:ext>
            </a:extLst>
          </p:cNvPr>
          <p:cNvSpPr txBox="1">
            <a:spLocks/>
          </p:cNvSpPr>
          <p:nvPr/>
        </p:nvSpPr>
        <p:spPr>
          <a:xfrm>
            <a:off x="5114494" y="1676650"/>
            <a:ext cx="2289471" cy="1775534"/>
          </a:xfrm>
          <a:prstGeom prst="rect">
            <a:avLst/>
          </a:prstGeom>
          <a:ln w="38100">
            <a:solidFill>
              <a:srgbClr val="FF09B9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M: Reciting numbers up to and beyond 10. Beginning to recognise different arrangements of numbers 1-5.</a:t>
            </a:r>
          </a:p>
          <a:p>
            <a:r>
              <a:rPr lang="en-GB" sz="2000" dirty="0">
                <a:latin typeface="SassoonPrimaryInfant" pitchFamily="2" charset="0"/>
              </a:rPr>
              <a:t>Capacity.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EBA2AA8-F403-4AD8-8A55-49B1903AA454}"/>
              </a:ext>
            </a:extLst>
          </p:cNvPr>
          <p:cNvSpPr txBox="1">
            <a:spLocks/>
          </p:cNvSpPr>
          <p:nvPr/>
        </p:nvSpPr>
        <p:spPr>
          <a:xfrm>
            <a:off x="9620138" y="1799066"/>
            <a:ext cx="2436682" cy="933951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err="1">
                <a:latin typeface="SassoonPrimaryInfant" pitchFamily="2" charset="0"/>
              </a:rPr>
              <a:t>UtW</a:t>
            </a:r>
            <a:r>
              <a:rPr lang="en-GB" sz="2000" dirty="0">
                <a:latin typeface="SassoonPrimaryInfant" pitchFamily="2" charset="0"/>
              </a:rPr>
              <a:t>: Families and roles within the home.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F8C783-8B97-4139-8484-4A71CF95F1BA}"/>
              </a:ext>
            </a:extLst>
          </p:cNvPr>
          <p:cNvSpPr txBox="1"/>
          <p:nvPr/>
        </p:nvSpPr>
        <p:spPr>
          <a:xfrm>
            <a:off x="7657684" y="1717496"/>
            <a:ext cx="1708735" cy="286232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err="1">
                <a:latin typeface="SassoonPrimaryInfant" pitchFamily="2" charset="0"/>
              </a:rPr>
              <a:t>ExA&amp;D</a:t>
            </a:r>
            <a:r>
              <a:rPr lang="en-GB" sz="2000" dirty="0">
                <a:latin typeface="SassoonPrimaryInfant" pitchFamily="2" charset="0"/>
              </a:rPr>
              <a:t>: Gingerbread men, Different materials – three pigs homes, Jack’s ladder for getting to the Giants house.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733B095A-ECC0-488B-B592-2B5B46F07BD7}"/>
              </a:ext>
            </a:extLst>
          </p:cNvPr>
          <p:cNvSpPr txBox="1">
            <a:spLocks/>
          </p:cNvSpPr>
          <p:nvPr/>
        </p:nvSpPr>
        <p:spPr>
          <a:xfrm>
            <a:off x="2495098" y="1676650"/>
            <a:ext cx="2469696" cy="1317344"/>
          </a:xfrm>
          <a:prstGeom prst="rect">
            <a:avLst/>
          </a:prstGeom>
          <a:ln w="38100">
            <a:solidFill>
              <a:srgbClr val="FFFF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Starting school – new rules and routines. Making friendships with adults and peers.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DF65EB63-C24E-4792-9B10-7E4A29D1380D}"/>
              </a:ext>
            </a:extLst>
          </p:cNvPr>
          <p:cNvSpPr txBox="1">
            <a:spLocks/>
          </p:cNvSpPr>
          <p:nvPr/>
        </p:nvSpPr>
        <p:spPr>
          <a:xfrm>
            <a:off x="308808" y="2464813"/>
            <a:ext cx="2036590" cy="1421657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Writing opportunities: Sorry letters – Goldilocks &amp; Jack, recipes – Gingerbread men, Character labelling &amp; descriptions.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52820E3-0DD2-4740-B677-B45731AEA3A6}"/>
              </a:ext>
            </a:extLst>
          </p:cNvPr>
          <p:cNvCxnSpPr>
            <a:cxnSpLocks/>
          </p:cNvCxnSpPr>
          <p:nvPr/>
        </p:nvCxnSpPr>
        <p:spPr>
          <a:xfrm flipH="1">
            <a:off x="3700394" y="1190259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itle 1">
            <a:extLst>
              <a:ext uri="{FF2B5EF4-FFF2-40B4-BE49-F238E27FC236}">
                <a16:creationId xmlns:a16="http://schemas.microsoft.com/office/drawing/2014/main" id="{6F162275-9EC9-450C-849C-182887290D15}"/>
              </a:ext>
            </a:extLst>
          </p:cNvPr>
          <p:cNvSpPr txBox="1">
            <a:spLocks/>
          </p:cNvSpPr>
          <p:nvPr/>
        </p:nvSpPr>
        <p:spPr>
          <a:xfrm>
            <a:off x="9955938" y="106027"/>
            <a:ext cx="1829671" cy="8631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PD: Team races and group games.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13DFCD0B-BA9C-4A1D-B21F-60763FEBB814}"/>
              </a:ext>
            </a:extLst>
          </p:cNvPr>
          <p:cNvCxnSpPr>
            <a:cxnSpLocks/>
          </p:cNvCxnSpPr>
          <p:nvPr/>
        </p:nvCxnSpPr>
        <p:spPr>
          <a:xfrm>
            <a:off x="9364980" y="561503"/>
            <a:ext cx="5868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1">
            <a:extLst>
              <a:ext uri="{FF2B5EF4-FFF2-40B4-BE49-F238E27FC236}">
                <a16:creationId xmlns:a16="http://schemas.microsoft.com/office/drawing/2014/main" id="{740ED9B2-5BAB-474C-9CCC-937A6CE1D752}"/>
              </a:ext>
            </a:extLst>
          </p:cNvPr>
          <p:cNvSpPr txBox="1">
            <a:spLocks/>
          </p:cNvSpPr>
          <p:nvPr/>
        </p:nvSpPr>
        <p:spPr>
          <a:xfrm>
            <a:off x="315994" y="3971867"/>
            <a:ext cx="2036590" cy="702566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C: Fiction – retell stories.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14DB4FD3-9855-4E1A-8245-80B0DD5C1C85}"/>
              </a:ext>
            </a:extLst>
          </p:cNvPr>
          <p:cNvSpPr txBox="1">
            <a:spLocks/>
          </p:cNvSpPr>
          <p:nvPr/>
        </p:nvSpPr>
        <p:spPr>
          <a:xfrm>
            <a:off x="104018" y="6410061"/>
            <a:ext cx="11847917" cy="33676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Possible visits/extra experience opportunities this term: Mums, Dads &amp; Grandparents reading events to aid settling in.</a:t>
            </a:r>
          </a:p>
        </p:txBody>
      </p:sp>
    </p:spTree>
    <p:extLst>
      <p:ext uri="{BB962C8B-B14F-4D97-AF65-F5344CB8AC3E}">
        <p14:creationId xmlns:p14="http://schemas.microsoft.com/office/powerpoint/2010/main" val="167066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5" grpId="0" animBg="1"/>
      <p:bldP spid="30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04B549-5098-4076-8AE7-B0E623FE61DD}"/>
              </a:ext>
            </a:extLst>
          </p:cNvPr>
          <p:cNvSpPr txBox="1">
            <a:spLocks/>
          </p:cNvSpPr>
          <p:nvPr/>
        </p:nvSpPr>
        <p:spPr>
          <a:xfrm>
            <a:off x="415268" y="325850"/>
            <a:ext cx="8960028" cy="93395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latin typeface="SassoonPrimaryInfant" pitchFamily="2" charset="0"/>
              </a:rPr>
              <a:t>Term 2 (7weeks) - “All About Me”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1FA31-02B5-4155-945B-8C93CBE30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867" y="2523102"/>
            <a:ext cx="1970172" cy="263766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2A503C1F-69FD-4D1F-A23B-72653EAAA339}"/>
              </a:ext>
            </a:extLst>
          </p:cNvPr>
          <p:cNvSpPr txBox="1">
            <a:spLocks/>
          </p:cNvSpPr>
          <p:nvPr/>
        </p:nvSpPr>
        <p:spPr>
          <a:xfrm>
            <a:off x="112896" y="5647162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Focus Books: </a:t>
            </a:r>
            <a:r>
              <a:rPr lang="en-GB" sz="2000" dirty="0" err="1">
                <a:latin typeface="SassoonPrimaryInfant" pitchFamily="2" charset="0"/>
              </a:rPr>
              <a:t>Funnybones</a:t>
            </a:r>
            <a:r>
              <a:rPr lang="en-GB" sz="2000" dirty="0">
                <a:latin typeface="SassoonPrimaryInfant" pitchFamily="2" charset="0"/>
              </a:rPr>
              <a:t>, Boys and Girls, Religion Beliefs Non-fiction collection, The Snowman and the </a:t>
            </a:r>
            <a:r>
              <a:rPr lang="en-GB" sz="2000" dirty="0" err="1">
                <a:latin typeface="SassoonPrimaryInfant" pitchFamily="2" charset="0"/>
              </a:rPr>
              <a:t>Snowdog</a:t>
            </a:r>
            <a:r>
              <a:rPr lang="en-GB" sz="2000" dirty="0">
                <a:latin typeface="SassoonPrimaryInfant" pitchFamily="2" charset="0"/>
              </a:rPr>
              <a:t>, Polar Express. 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2DF1CD5-1158-44F0-B260-2B3F4FD35742}"/>
              </a:ext>
            </a:extLst>
          </p:cNvPr>
          <p:cNvSpPr txBox="1">
            <a:spLocks/>
          </p:cNvSpPr>
          <p:nvPr/>
        </p:nvSpPr>
        <p:spPr>
          <a:xfrm>
            <a:off x="112896" y="6055180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Key Vocabulary: Body parts language, Parts of the Church language, Religion names, Christmas vocabulary, Months of the year names.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69CF14F-6E4C-4EB9-AB1D-5A6C1EDC92AD}"/>
              </a:ext>
            </a:extLst>
          </p:cNvPr>
          <p:cNvSpPr txBox="1">
            <a:spLocks/>
          </p:cNvSpPr>
          <p:nvPr/>
        </p:nvSpPr>
        <p:spPr>
          <a:xfrm>
            <a:off x="112896" y="5232023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Role-play Area: Halloween cave outdoors, Baby clinic, Santa’s workshop.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F919B32-51B2-4D37-9B47-D2FBE62C38CD}"/>
              </a:ext>
            </a:extLst>
          </p:cNvPr>
          <p:cNvCxnSpPr>
            <a:cxnSpLocks/>
            <a:endCxn id="20" idx="0"/>
          </p:cNvCxnSpPr>
          <p:nvPr/>
        </p:nvCxnSpPr>
        <p:spPr>
          <a:xfrm flipH="1">
            <a:off x="1343166" y="1270893"/>
            <a:ext cx="157160" cy="4767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C0FD6D4-C0A0-4854-83AA-423038E163EE}"/>
              </a:ext>
            </a:extLst>
          </p:cNvPr>
          <p:cNvCxnSpPr>
            <a:cxnSpLocks/>
          </p:cNvCxnSpPr>
          <p:nvPr/>
        </p:nvCxnSpPr>
        <p:spPr>
          <a:xfrm>
            <a:off x="9373857" y="1261102"/>
            <a:ext cx="255158" cy="2953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6335096-1AD2-4A51-A29B-B67B98F89C14}"/>
              </a:ext>
            </a:extLst>
          </p:cNvPr>
          <p:cNvCxnSpPr>
            <a:cxnSpLocks/>
            <a:endCxn id="23" idx="0"/>
          </p:cNvCxnSpPr>
          <p:nvPr/>
        </p:nvCxnSpPr>
        <p:spPr>
          <a:xfrm>
            <a:off x="8519489" y="1272283"/>
            <a:ext cx="1440" cy="516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FA6DA5E-3611-4696-A9A3-33747E63D2A0}"/>
              </a:ext>
            </a:extLst>
          </p:cNvPr>
          <p:cNvCxnSpPr>
            <a:cxnSpLocks/>
          </p:cNvCxnSpPr>
          <p:nvPr/>
        </p:nvCxnSpPr>
        <p:spPr>
          <a:xfrm flipH="1">
            <a:off x="6104877" y="1261280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56DD26D0-A592-4250-BA32-C739AC7AC847}"/>
              </a:ext>
            </a:extLst>
          </p:cNvPr>
          <p:cNvSpPr txBox="1">
            <a:spLocks/>
          </p:cNvSpPr>
          <p:nvPr/>
        </p:nvSpPr>
        <p:spPr>
          <a:xfrm>
            <a:off x="324871" y="1747671"/>
            <a:ext cx="2036590" cy="1106916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WR: Phonics - Linking sounds to letters - 4 sounds per week including digraph &amp; trigraph sounds. 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687065EE-E2EE-4FD0-AC2A-AFEDBE54DFEF}"/>
              </a:ext>
            </a:extLst>
          </p:cNvPr>
          <p:cNvSpPr txBox="1">
            <a:spLocks/>
          </p:cNvSpPr>
          <p:nvPr/>
        </p:nvSpPr>
        <p:spPr>
          <a:xfrm>
            <a:off x="5123371" y="1747671"/>
            <a:ext cx="2289471" cy="2293916"/>
          </a:xfrm>
          <a:prstGeom prst="rect">
            <a:avLst/>
          </a:prstGeom>
          <a:ln w="38100">
            <a:solidFill>
              <a:srgbClr val="FF09B9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M: Subitising to 5.</a:t>
            </a:r>
          </a:p>
          <a:p>
            <a:r>
              <a:rPr lang="en-GB" sz="2000" dirty="0">
                <a:latin typeface="SassoonPrimaryInfant" pitchFamily="2" charset="0"/>
              </a:rPr>
              <a:t>Recognising and continuing simple patterns.</a:t>
            </a:r>
          </a:p>
          <a:p>
            <a:r>
              <a:rPr lang="en-GB" sz="2000" dirty="0">
                <a:latin typeface="SassoonPrimaryInfant" pitchFamily="2" charset="0"/>
              </a:rPr>
              <a:t>Shapes – 2D shape names &amp; making pictures, patterns with 2D shapes. Can we guess the present from the shape of it?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E78D1CFC-D874-4A4B-B0E5-9FCEFD2CFBDB}"/>
              </a:ext>
            </a:extLst>
          </p:cNvPr>
          <p:cNvSpPr txBox="1">
            <a:spLocks/>
          </p:cNvSpPr>
          <p:nvPr/>
        </p:nvSpPr>
        <p:spPr>
          <a:xfrm>
            <a:off x="9661309" y="1199242"/>
            <a:ext cx="2436682" cy="1323858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err="1">
                <a:latin typeface="SassoonPrimaryInfant" pitchFamily="2" charset="0"/>
              </a:rPr>
              <a:t>UtW</a:t>
            </a:r>
            <a:r>
              <a:rPr lang="en-GB" sz="2000" dirty="0">
                <a:latin typeface="SassoonPrimaryInfant" pitchFamily="2" charset="0"/>
              </a:rPr>
              <a:t>: Different religions in the UK. Different ways to celebrate Christmas. Freezing &amp; melting changes of state with weather and seasons.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52F955-0E07-48D8-979A-9C0324C9CA64}"/>
              </a:ext>
            </a:extLst>
          </p:cNvPr>
          <p:cNvSpPr txBox="1"/>
          <p:nvPr/>
        </p:nvSpPr>
        <p:spPr>
          <a:xfrm>
            <a:off x="7666561" y="1788517"/>
            <a:ext cx="1708735" cy="286232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err="1">
                <a:latin typeface="SassoonPrimaryInfant" pitchFamily="2" charset="0"/>
              </a:rPr>
              <a:t>ExA&amp;D</a:t>
            </a:r>
            <a:r>
              <a:rPr lang="en-GB" sz="2000" dirty="0">
                <a:latin typeface="SassoonPrimaryInfant" pitchFamily="2" charset="0"/>
              </a:rPr>
              <a:t>: Halloween crafts, Halloween music time.</a:t>
            </a:r>
          </a:p>
          <a:p>
            <a:r>
              <a:rPr lang="en-GB" sz="2000" dirty="0">
                <a:latin typeface="SassoonPrimaryInfant" pitchFamily="2" charset="0"/>
              </a:rPr>
              <a:t>Christmas crafts. Singing songs for Nativity.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09D1CD25-A970-4C63-84D3-F8132C9A547F}"/>
              </a:ext>
            </a:extLst>
          </p:cNvPr>
          <p:cNvSpPr txBox="1">
            <a:spLocks/>
          </p:cNvSpPr>
          <p:nvPr/>
        </p:nvSpPr>
        <p:spPr>
          <a:xfrm>
            <a:off x="2503975" y="1747670"/>
            <a:ext cx="2469696" cy="2293915"/>
          </a:xfrm>
          <a:prstGeom prst="rect">
            <a:avLst/>
          </a:prstGeom>
          <a:ln w="38100">
            <a:solidFill>
              <a:srgbClr val="FFFF00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Nativity performance - Confidence, trying new things and challenge.</a:t>
            </a:r>
          </a:p>
          <a:p>
            <a:r>
              <a:rPr lang="en-GB" sz="2000" dirty="0">
                <a:latin typeface="SassoonPrimaryInfant" pitchFamily="2" charset="0"/>
              </a:rPr>
              <a:t>Halloween – feelings discussions, what makes us scared? Likes and dislikes – everyone is different.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22F1C4D3-A017-495F-8C83-EE04C454523A}"/>
              </a:ext>
            </a:extLst>
          </p:cNvPr>
          <p:cNvSpPr txBox="1">
            <a:spLocks/>
          </p:cNvSpPr>
          <p:nvPr/>
        </p:nvSpPr>
        <p:spPr>
          <a:xfrm>
            <a:off x="324871" y="2944261"/>
            <a:ext cx="2036590" cy="1190908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Writing opportunities: Recount Half Term Holiday writing, Letters to Santa, Invitations to Pre-schools for Nativity, Christmas Card inserts, CVC word labelling.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6CC985F-DD97-4C9F-9E2C-19BFAF9B3F25}"/>
              </a:ext>
            </a:extLst>
          </p:cNvPr>
          <p:cNvCxnSpPr>
            <a:cxnSpLocks/>
          </p:cNvCxnSpPr>
          <p:nvPr/>
        </p:nvCxnSpPr>
        <p:spPr>
          <a:xfrm flipH="1">
            <a:off x="3709271" y="1261280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>
            <a:extLst>
              <a:ext uri="{FF2B5EF4-FFF2-40B4-BE49-F238E27FC236}">
                <a16:creationId xmlns:a16="http://schemas.microsoft.com/office/drawing/2014/main" id="{7C598D6F-7AC8-4C74-A85E-D0DFAEE1AB50}"/>
              </a:ext>
            </a:extLst>
          </p:cNvPr>
          <p:cNvSpPr txBox="1">
            <a:spLocks/>
          </p:cNvSpPr>
          <p:nvPr/>
        </p:nvSpPr>
        <p:spPr>
          <a:xfrm>
            <a:off x="9964815" y="106271"/>
            <a:ext cx="1995998" cy="933951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PD: Gymnastics with large and small equipment.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0A821FD-1731-4549-BF0A-B49FC35CF093}"/>
              </a:ext>
            </a:extLst>
          </p:cNvPr>
          <p:cNvCxnSpPr>
            <a:cxnSpLocks/>
          </p:cNvCxnSpPr>
          <p:nvPr/>
        </p:nvCxnSpPr>
        <p:spPr>
          <a:xfrm>
            <a:off x="9373857" y="632524"/>
            <a:ext cx="5868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le 1">
            <a:extLst>
              <a:ext uri="{FF2B5EF4-FFF2-40B4-BE49-F238E27FC236}">
                <a16:creationId xmlns:a16="http://schemas.microsoft.com/office/drawing/2014/main" id="{2E092407-49BE-40DB-9FF2-30D39567BAFC}"/>
              </a:ext>
            </a:extLst>
          </p:cNvPr>
          <p:cNvSpPr txBox="1">
            <a:spLocks/>
          </p:cNvSpPr>
          <p:nvPr/>
        </p:nvSpPr>
        <p:spPr>
          <a:xfrm>
            <a:off x="324871" y="4224843"/>
            <a:ext cx="2036590" cy="796752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C: Halloween and Christmas stories. Recognise Non-fiction as fact books. 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9CAAE5A4-8B61-4B0F-BBBB-8A1697128F18}"/>
              </a:ext>
            </a:extLst>
          </p:cNvPr>
          <p:cNvSpPr txBox="1">
            <a:spLocks/>
          </p:cNvSpPr>
          <p:nvPr/>
        </p:nvSpPr>
        <p:spPr>
          <a:xfrm>
            <a:off x="112896" y="6463198"/>
            <a:ext cx="11847917" cy="33676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Possible visits/extra experience opportunities this term: Nurse visit in school, Fire station trip. </a:t>
            </a:r>
          </a:p>
        </p:txBody>
      </p:sp>
    </p:spTree>
    <p:extLst>
      <p:ext uri="{BB962C8B-B14F-4D97-AF65-F5344CB8AC3E}">
        <p14:creationId xmlns:p14="http://schemas.microsoft.com/office/powerpoint/2010/main" val="156206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04B549-5098-4076-8AE7-B0E623FE61DD}"/>
              </a:ext>
            </a:extLst>
          </p:cNvPr>
          <p:cNvSpPr txBox="1">
            <a:spLocks/>
          </p:cNvSpPr>
          <p:nvPr/>
        </p:nvSpPr>
        <p:spPr>
          <a:xfrm>
            <a:off x="400882" y="267134"/>
            <a:ext cx="8960028" cy="93395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latin typeface="SassoonPrimaryInfant" pitchFamily="2" charset="0"/>
              </a:rPr>
              <a:t>Term 3 (5.4weeks) - “What’s out there?”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1FA31-02B5-4155-945B-8C93CBE30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990" y="2452081"/>
            <a:ext cx="1970172" cy="263766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2A503C1F-69FD-4D1F-A23B-72653EAAA339}"/>
              </a:ext>
            </a:extLst>
          </p:cNvPr>
          <p:cNvSpPr txBox="1">
            <a:spLocks/>
          </p:cNvSpPr>
          <p:nvPr/>
        </p:nvSpPr>
        <p:spPr>
          <a:xfrm>
            <a:off x="104019" y="5576141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Focus Books: Whatever Next, Back to Earth with a Bump, Rocket (non-fiction instruction craft book.)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2DF1CD5-1158-44F0-B260-2B3F4FD35742}"/>
              </a:ext>
            </a:extLst>
          </p:cNvPr>
          <p:cNvSpPr txBox="1">
            <a:spLocks/>
          </p:cNvSpPr>
          <p:nvPr/>
        </p:nvSpPr>
        <p:spPr>
          <a:xfrm>
            <a:off x="104019" y="5984159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Key Vocabulary: Planet names, Outer space vocabulary, Vehicles vocabulary.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69CF14F-6E4C-4EB9-AB1D-5A6C1EDC92AD}"/>
              </a:ext>
            </a:extLst>
          </p:cNvPr>
          <p:cNvSpPr txBox="1">
            <a:spLocks/>
          </p:cNvSpPr>
          <p:nvPr/>
        </p:nvSpPr>
        <p:spPr>
          <a:xfrm>
            <a:off x="104019" y="5161002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Role-play Area: Space Rocket on the moon 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216F04E-8B4B-4AA4-9A30-18ABD361824F}"/>
              </a:ext>
            </a:extLst>
          </p:cNvPr>
          <p:cNvCxnSpPr>
            <a:cxnSpLocks/>
            <a:endCxn id="34" idx="0"/>
          </p:cNvCxnSpPr>
          <p:nvPr/>
        </p:nvCxnSpPr>
        <p:spPr>
          <a:xfrm flipH="1">
            <a:off x="1334289" y="1199872"/>
            <a:ext cx="157160" cy="4767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E3F51FE-BD98-4F8C-8A11-B92BB489153C}"/>
              </a:ext>
            </a:extLst>
          </p:cNvPr>
          <p:cNvCxnSpPr>
            <a:cxnSpLocks/>
          </p:cNvCxnSpPr>
          <p:nvPr/>
        </p:nvCxnSpPr>
        <p:spPr>
          <a:xfrm>
            <a:off x="9364980" y="1190081"/>
            <a:ext cx="253719" cy="2550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B04E2FF0-1A46-4673-9E5B-425CD1DC3A8E}"/>
              </a:ext>
            </a:extLst>
          </p:cNvPr>
          <p:cNvCxnSpPr>
            <a:cxnSpLocks/>
            <a:endCxn id="37" idx="0"/>
          </p:cNvCxnSpPr>
          <p:nvPr/>
        </p:nvCxnSpPr>
        <p:spPr>
          <a:xfrm>
            <a:off x="8510612" y="1201262"/>
            <a:ext cx="1440" cy="516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0EEB61C4-7500-44DC-B0E0-367883DCA5A1}"/>
              </a:ext>
            </a:extLst>
          </p:cNvPr>
          <p:cNvCxnSpPr>
            <a:cxnSpLocks/>
          </p:cNvCxnSpPr>
          <p:nvPr/>
        </p:nvCxnSpPr>
        <p:spPr>
          <a:xfrm flipH="1">
            <a:off x="6096000" y="1190259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itle 1">
            <a:extLst>
              <a:ext uri="{FF2B5EF4-FFF2-40B4-BE49-F238E27FC236}">
                <a16:creationId xmlns:a16="http://schemas.microsoft.com/office/drawing/2014/main" id="{5AEF22D6-BF43-4D80-AA3C-269E0CE25C10}"/>
              </a:ext>
            </a:extLst>
          </p:cNvPr>
          <p:cNvSpPr txBox="1">
            <a:spLocks/>
          </p:cNvSpPr>
          <p:nvPr/>
        </p:nvSpPr>
        <p:spPr>
          <a:xfrm>
            <a:off x="315994" y="1676649"/>
            <a:ext cx="2036590" cy="999055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WR: Consolidate phonics learning and transfer to reading more CVC, CCVC &amp; CVCC words.</a:t>
            </a:r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253B9394-B11D-4735-8C6D-8411C129CBFC}"/>
              </a:ext>
            </a:extLst>
          </p:cNvPr>
          <p:cNvSpPr txBox="1">
            <a:spLocks/>
          </p:cNvSpPr>
          <p:nvPr/>
        </p:nvSpPr>
        <p:spPr>
          <a:xfrm>
            <a:off x="5114494" y="1676650"/>
            <a:ext cx="2289471" cy="1775534"/>
          </a:xfrm>
          <a:prstGeom prst="rect">
            <a:avLst/>
          </a:prstGeom>
          <a:ln w="38100">
            <a:solidFill>
              <a:srgbClr val="FF09B9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M: Number bonds to 5 including subtraction.</a:t>
            </a:r>
          </a:p>
          <a:p>
            <a:r>
              <a:rPr lang="en-GB" sz="2000" dirty="0">
                <a:latin typeface="SassoonPrimaryInfant" pitchFamily="2" charset="0"/>
              </a:rPr>
              <a:t>Counting backwards from 10 to take off.</a:t>
            </a:r>
          </a:p>
          <a:p>
            <a:r>
              <a:rPr lang="en-GB" sz="2000" dirty="0">
                <a:latin typeface="SassoonPrimaryInfant" pitchFamily="2" charset="0"/>
              </a:rPr>
              <a:t>Weight.</a:t>
            </a:r>
          </a:p>
          <a:p>
            <a:r>
              <a:rPr lang="en-GB" sz="2000" dirty="0">
                <a:latin typeface="SassoonPrimaryInfant" pitchFamily="2" charset="0"/>
              </a:rPr>
              <a:t>Shapes.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A64EE2D0-87F3-4D82-B7CE-0482C6F5B2C7}"/>
              </a:ext>
            </a:extLst>
          </p:cNvPr>
          <p:cNvSpPr txBox="1">
            <a:spLocks/>
          </p:cNvSpPr>
          <p:nvPr/>
        </p:nvSpPr>
        <p:spPr>
          <a:xfrm>
            <a:off x="9618699" y="1213233"/>
            <a:ext cx="2436682" cy="1214409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err="1">
                <a:latin typeface="SassoonPrimaryInfant" pitchFamily="2" charset="0"/>
              </a:rPr>
              <a:t>UtW</a:t>
            </a:r>
            <a:r>
              <a:rPr lang="en-GB" sz="2000" dirty="0">
                <a:latin typeface="SassoonPrimaryInfant" pitchFamily="2" charset="0"/>
              </a:rPr>
              <a:t>: Moon environment – how different to Earth? Changes of state – different planets, hot and cold, melting and freezing.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DF2D816-A018-49D9-A8F6-8FBF47CEFFAA}"/>
              </a:ext>
            </a:extLst>
          </p:cNvPr>
          <p:cNvSpPr txBox="1"/>
          <p:nvPr/>
        </p:nvSpPr>
        <p:spPr>
          <a:xfrm>
            <a:off x="7657684" y="1717496"/>
            <a:ext cx="1708735" cy="286232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err="1">
                <a:latin typeface="SassoonPrimaryInfant" pitchFamily="2" charset="0"/>
              </a:rPr>
              <a:t>ExA&amp;D</a:t>
            </a:r>
            <a:r>
              <a:rPr lang="en-GB" sz="2000" dirty="0">
                <a:latin typeface="SassoonPrimaryInfant" pitchFamily="2" charset="0"/>
              </a:rPr>
              <a:t>: Recycled Rocket crafts.</a:t>
            </a:r>
          </a:p>
          <a:p>
            <a:r>
              <a:rPr lang="en-GB" sz="2000" dirty="0">
                <a:latin typeface="SassoonPrimaryInfant" pitchFamily="2" charset="0"/>
              </a:rPr>
              <a:t>Whatever next teddy props – what else could be used for teddy to go to the moon?</a:t>
            </a:r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020C23B1-FD4A-4A2A-A088-A84A95579198}"/>
              </a:ext>
            </a:extLst>
          </p:cNvPr>
          <p:cNvSpPr txBox="1">
            <a:spLocks/>
          </p:cNvSpPr>
          <p:nvPr/>
        </p:nvSpPr>
        <p:spPr>
          <a:xfrm>
            <a:off x="2495098" y="1676650"/>
            <a:ext cx="2469696" cy="1883296"/>
          </a:xfrm>
          <a:prstGeom prst="rect">
            <a:avLst/>
          </a:prstGeom>
          <a:ln w="38100">
            <a:solidFill>
              <a:srgbClr val="FFFF00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How would life be different on the moon? What would you take with you? </a:t>
            </a:r>
            <a:r>
              <a:rPr lang="en-GB" sz="2000" dirty="0" err="1">
                <a:latin typeface="SassoonPrimaryInfant" pitchFamily="2" charset="0"/>
              </a:rPr>
              <a:t>Sporkle</a:t>
            </a:r>
            <a:r>
              <a:rPr lang="en-GB" sz="2000" dirty="0">
                <a:latin typeface="SassoonPrimaryInfant" pitchFamily="2" charset="0"/>
              </a:rPr>
              <a:t> the alien needs instructions for life on earth – brushing teeth, getting dressed etc.</a:t>
            </a: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27A4FD76-9456-4894-A36A-3D206D026EF7}"/>
              </a:ext>
            </a:extLst>
          </p:cNvPr>
          <p:cNvSpPr txBox="1">
            <a:spLocks/>
          </p:cNvSpPr>
          <p:nvPr/>
        </p:nvSpPr>
        <p:spPr>
          <a:xfrm>
            <a:off x="328641" y="2765085"/>
            <a:ext cx="2036590" cy="1203233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Writing opportunities: Thank you letter to Santa, Moon visit list, Simple alien descriptions, Back to Earth with a Bump simple single word story. 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DA5F47AF-CD9B-40FE-8529-6E319BA59BF1}"/>
              </a:ext>
            </a:extLst>
          </p:cNvPr>
          <p:cNvCxnSpPr>
            <a:cxnSpLocks/>
          </p:cNvCxnSpPr>
          <p:nvPr/>
        </p:nvCxnSpPr>
        <p:spPr>
          <a:xfrm flipH="1">
            <a:off x="3700394" y="1190259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itle 1">
            <a:extLst>
              <a:ext uri="{FF2B5EF4-FFF2-40B4-BE49-F238E27FC236}">
                <a16:creationId xmlns:a16="http://schemas.microsoft.com/office/drawing/2014/main" id="{8096EF5D-6166-49F5-AAEC-5A57BBA384C1}"/>
              </a:ext>
            </a:extLst>
          </p:cNvPr>
          <p:cNvSpPr txBox="1">
            <a:spLocks/>
          </p:cNvSpPr>
          <p:nvPr/>
        </p:nvSpPr>
        <p:spPr>
          <a:xfrm>
            <a:off x="9955938" y="267133"/>
            <a:ext cx="1829671" cy="702067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PD: Movement &amp; Dance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B858E5B9-ABFF-44FC-8F26-DEC0DC2986ED}"/>
              </a:ext>
            </a:extLst>
          </p:cNvPr>
          <p:cNvCxnSpPr>
            <a:cxnSpLocks/>
          </p:cNvCxnSpPr>
          <p:nvPr/>
        </p:nvCxnSpPr>
        <p:spPr>
          <a:xfrm>
            <a:off x="9364980" y="561503"/>
            <a:ext cx="5868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itle 1">
            <a:extLst>
              <a:ext uri="{FF2B5EF4-FFF2-40B4-BE49-F238E27FC236}">
                <a16:creationId xmlns:a16="http://schemas.microsoft.com/office/drawing/2014/main" id="{CAC32A57-B27E-4F7B-BFBE-EBA8B0A4C221}"/>
              </a:ext>
            </a:extLst>
          </p:cNvPr>
          <p:cNvSpPr txBox="1">
            <a:spLocks/>
          </p:cNvSpPr>
          <p:nvPr/>
        </p:nvSpPr>
        <p:spPr>
          <a:xfrm>
            <a:off x="328641" y="4054540"/>
            <a:ext cx="2036590" cy="826071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C: Fantasy fiction. Non-fiction facts about planets and the moon.</a:t>
            </a: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63C9E8F5-291A-4A31-B29F-788D66C50674}"/>
              </a:ext>
            </a:extLst>
          </p:cNvPr>
          <p:cNvSpPr txBox="1">
            <a:spLocks/>
          </p:cNvSpPr>
          <p:nvPr/>
        </p:nvSpPr>
        <p:spPr>
          <a:xfrm>
            <a:off x="104018" y="6410061"/>
            <a:ext cx="11847917" cy="33676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Possible visits/extra experience opportunities this term: Planetarium visit in school. </a:t>
            </a:r>
          </a:p>
        </p:txBody>
      </p:sp>
    </p:spTree>
    <p:extLst>
      <p:ext uri="{BB962C8B-B14F-4D97-AF65-F5344CB8AC3E}">
        <p14:creationId xmlns:p14="http://schemas.microsoft.com/office/powerpoint/2010/main" val="119736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3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04B549-5098-4076-8AE7-B0E623FE61DD}"/>
              </a:ext>
            </a:extLst>
          </p:cNvPr>
          <p:cNvSpPr txBox="1">
            <a:spLocks/>
          </p:cNvSpPr>
          <p:nvPr/>
        </p:nvSpPr>
        <p:spPr>
          <a:xfrm>
            <a:off x="444415" y="292220"/>
            <a:ext cx="8960028" cy="93395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latin typeface="SassoonPrimaryInfant" pitchFamily="2" charset="0"/>
              </a:rPr>
              <a:t>Term 4 (5.4weeks) - “Growing &amp; Changing”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1FA31-02B5-4155-945B-8C93CBE30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014" y="2487593"/>
            <a:ext cx="1970172" cy="263766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2A503C1F-69FD-4D1F-A23B-72653EAAA339}"/>
              </a:ext>
            </a:extLst>
          </p:cNvPr>
          <p:cNvSpPr txBox="1">
            <a:spLocks/>
          </p:cNvSpPr>
          <p:nvPr/>
        </p:nvSpPr>
        <p:spPr>
          <a:xfrm>
            <a:off x="142043" y="5611653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Focus Books: The Growing Story, Watch Me Grow Non fiction book series, Super Duper You, Ruby’s Worries, The Tiny Seed, Tree. 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2DF1CD5-1158-44F0-B260-2B3F4FD35742}"/>
              </a:ext>
            </a:extLst>
          </p:cNvPr>
          <p:cNvSpPr txBox="1">
            <a:spLocks/>
          </p:cNvSpPr>
          <p:nvPr/>
        </p:nvSpPr>
        <p:spPr>
          <a:xfrm>
            <a:off x="142043" y="6019671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Key Vocabulary: Plant parts, Plant, flower, fruit and vegetable names, revise body parts names. People Who Help us job titles. Seasons and Months of the year recap.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69CF14F-6E4C-4EB9-AB1D-5A6C1EDC92AD}"/>
              </a:ext>
            </a:extLst>
          </p:cNvPr>
          <p:cNvSpPr txBox="1">
            <a:spLocks/>
          </p:cNvSpPr>
          <p:nvPr/>
        </p:nvSpPr>
        <p:spPr>
          <a:xfrm>
            <a:off x="142043" y="5196514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Role-play Area: Garden centre outdoors,  Opticians.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E44078F-FFDD-41BF-A100-64EC1D15A0F8}"/>
              </a:ext>
            </a:extLst>
          </p:cNvPr>
          <p:cNvCxnSpPr>
            <a:cxnSpLocks/>
            <a:endCxn id="20" idx="0"/>
          </p:cNvCxnSpPr>
          <p:nvPr/>
        </p:nvCxnSpPr>
        <p:spPr>
          <a:xfrm flipH="1">
            <a:off x="1372313" y="1235384"/>
            <a:ext cx="157160" cy="4767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45D3B21-1E60-4929-9D92-2B60E28DF50B}"/>
              </a:ext>
            </a:extLst>
          </p:cNvPr>
          <p:cNvCxnSpPr>
            <a:cxnSpLocks/>
          </p:cNvCxnSpPr>
          <p:nvPr/>
        </p:nvCxnSpPr>
        <p:spPr>
          <a:xfrm>
            <a:off x="9403004" y="1225593"/>
            <a:ext cx="867889" cy="6089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8874BAC-37EE-4026-9B6D-E3AA0849F1C6}"/>
              </a:ext>
            </a:extLst>
          </p:cNvPr>
          <p:cNvCxnSpPr>
            <a:cxnSpLocks/>
            <a:endCxn id="23" idx="0"/>
          </p:cNvCxnSpPr>
          <p:nvPr/>
        </p:nvCxnSpPr>
        <p:spPr>
          <a:xfrm>
            <a:off x="8548636" y="1236774"/>
            <a:ext cx="1440" cy="516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EF9864A-2406-4518-AD86-0ECA48B116AE}"/>
              </a:ext>
            </a:extLst>
          </p:cNvPr>
          <p:cNvCxnSpPr>
            <a:cxnSpLocks/>
          </p:cNvCxnSpPr>
          <p:nvPr/>
        </p:nvCxnSpPr>
        <p:spPr>
          <a:xfrm flipH="1">
            <a:off x="6134024" y="1225771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ECD63BFE-502D-4637-B959-759CB3E35A78}"/>
              </a:ext>
            </a:extLst>
          </p:cNvPr>
          <p:cNvSpPr txBox="1">
            <a:spLocks/>
          </p:cNvSpPr>
          <p:nvPr/>
        </p:nvSpPr>
        <p:spPr>
          <a:xfrm>
            <a:off x="354018" y="1712162"/>
            <a:ext cx="2036590" cy="702566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WR: Recognising tricky and high frequency words on sight.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038836EB-A3DD-44D4-B90D-8974D181AFF0}"/>
              </a:ext>
            </a:extLst>
          </p:cNvPr>
          <p:cNvSpPr txBox="1">
            <a:spLocks/>
          </p:cNvSpPr>
          <p:nvPr/>
        </p:nvSpPr>
        <p:spPr>
          <a:xfrm>
            <a:off x="5152518" y="1712162"/>
            <a:ext cx="2289471" cy="933552"/>
          </a:xfrm>
          <a:prstGeom prst="rect">
            <a:avLst/>
          </a:prstGeom>
          <a:ln w="38100">
            <a:solidFill>
              <a:srgbClr val="FF09B9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M: Counting to 20. Subitising to 10.</a:t>
            </a:r>
          </a:p>
          <a:p>
            <a:r>
              <a:rPr lang="en-GB" sz="2000" dirty="0">
                <a:latin typeface="SassoonPrimaryInfant" pitchFamily="2" charset="0"/>
              </a:rPr>
              <a:t>Length.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AF708278-412D-43C3-B15B-4BDA3EC28558}"/>
              </a:ext>
            </a:extLst>
          </p:cNvPr>
          <p:cNvSpPr txBox="1">
            <a:spLocks/>
          </p:cNvSpPr>
          <p:nvPr/>
        </p:nvSpPr>
        <p:spPr>
          <a:xfrm>
            <a:off x="9658162" y="1834578"/>
            <a:ext cx="2436682" cy="486569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err="1">
                <a:latin typeface="SassoonPrimaryInfant" pitchFamily="2" charset="0"/>
              </a:rPr>
              <a:t>UtW</a:t>
            </a:r>
            <a:r>
              <a:rPr lang="en-GB" sz="2000" dirty="0">
                <a:latin typeface="SassoonPrimaryInfant" pitchFamily="2" charset="0"/>
              </a:rPr>
              <a:t>: Plant drawings. Seasonal changes.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7BD71BF-5720-4B28-814F-1E4910CD3134}"/>
              </a:ext>
            </a:extLst>
          </p:cNvPr>
          <p:cNvSpPr txBox="1"/>
          <p:nvPr/>
        </p:nvSpPr>
        <p:spPr>
          <a:xfrm>
            <a:off x="7695708" y="1753008"/>
            <a:ext cx="1708735" cy="286232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SassoonPrimaryInfant" pitchFamily="2" charset="0"/>
              </a:rPr>
              <a:t>ExA&amp;D</a:t>
            </a:r>
            <a:r>
              <a:rPr lang="en-GB" dirty="0">
                <a:latin typeface="SassoonPrimaryInfant" pitchFamily="2" charset="0"/>
              </a:rPr>
              <a:t>: Natural pictures – using collected objects to create pictures. Leaf rubbings. Sounds in Bear Hunt story – can we recreate them? 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82EFB645-33FE-4ABF-BE32-8E91B3BF963D}"/>
              </a:ext>
            </a:extLst>
          </p:cNvPr>
          <p:cNvSpPr txBox="1">
            <a:spLocks/>
          </p:cNvSpPr>
          <p:nvPr/>
        </p:nvSpPr>
        <p:spPr>
          <a:xfrm>
            <a:off x="2533122" y="1712161"/>
            <a:ext cx="2469696" cy="1918805"/>
          </a:xfrm>
          <a:prstGeom prst="rect">
            <a:avLst/>
          </a:prstGeom>
          <a:ln w="38100">
            <a:solidFill>
              <a:srgbClr val="FFFF00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How to keep healthy – oral hygiene, importance of cleaning, healthy eating, need for exercise. Is this the same for plants and animals?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5F84BD87-095A-4800-8B82-35E56CEA66C8}"/>
              </a:ext>
            </a:extLst>
          </p:cNvPr>
          <p:cNvSpPr txBox="1">
            <a:spLocks/>
          </p:cNvSpPr>
          <p:nvPr/>
        </p:nvSpPr>
        <p:spPr>
          <a:xfrm>
            <a:off x="346832" y="2500325"/>
            <a:ext cx="2036590" cy="1421657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Writing opportunities: Recount Half Term Holiday writing. Labelling plants. Labelling bodies. Captions for non-fiction.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58A0FFC-8DC1-4657-9370-5E7E53668F87}"/>
              </a:ext>
            </a:extLst>
          </p:cNvPr>
          <p:cNvCxnSpPr>
            <a:cxnSpLocks/>
          </p:cNvCxnSpPr>
          <p:nvPr/>
        </p:nvCxnSpPr>
        <p:spPr>
          <a:xfrm flipH="1">
            <a:off x="3738418" y="1225771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>
            <a:extLst>
              <a:ext uri="{FF2B5EF4-FFF2-40B4-BE49-F238E27FC236}">
                <a16:creationId xmlns:a16="http://schemas.microsoft.com/office/drawing/2014/main" id="{F81CFD42-3DD7-4ED6-926E-456CBB074296}"/>
              </a:ext>
            </a:extLst>
          </p:cNvPr>
          <p:cNvSpPr txBox="1">
            <a:spLocks/>
          </p:cNvSpPr>
          <p:nvPr/>
        </p:nvSpPr>
        <p:spPr>
          <a:xfrm>
            <a:off x="9993962" y="141539"/>
            <a:ext cx="1829671" cy="8631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PD: Control skills with a ball – throwing, catching, passing, batting, kicking and aiming.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FF74121-4A95-47DA-9CFA-26B7BA6F0732}"/>
              </a:ext>
            </a:extLst>
          </p:cNvPr>
          <p:cNvCxnSpPr>
            <a:cxnSpLocks/>
          </p:cNvCxnSpPr>
          <p:nvPr/>
        </p:nvCxnSpPr>
        <p:spPr>
          <a:xfrm>
            <a:off x="9403004" y="597015"/>
            <a:ext cx="5868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le 1">
            <a:extLst>
              <a:ext uri="{FF2B5EF4-FFF2-40B4-BE49-F238E27FC236}">
                <a16:creationId xmlns:a16="http://schemas.microsoft.com/office/drawing/2014/main" id="{A1F36D7F-58D6-4625-BC37-DD3E186464C7}"/>
              </a:ext>
            </a:extLst>
          </p:cNvPr>
          <p:cNvSpPr txBox="1">
            <a:spLocks/>
          </p:cNvSpPr>
          <p:nvPr/>
        </p:nvSpPr>
        <p:spPr>
          <a:xfrm>
            <a:off x="354018" y="4007378"/>
            <a:ext cx="2036590" cy="1102945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C: Non-fiction – using new plant and body vocabulary learnt from reading within explanations.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A7DCBC6D-288A-470B-9387-8425F6C20C54}"/>
              </a:ext>
            </a:extLst>
          </p:cNvPr>
          <p:cNvSpPr txBox="1">
            <a:spLocks/>
          </p:cNvSpPr>
          <p:nvPr/>
        </p:nvSpPr>
        <p:spPr>
          <a:xfrm>
            <a:off x="142043" y="6442626"/>
            <a:ext cx="11847917" cy="33676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Possible visits/extra experience opportunities this term: Opticians visit in school. People Who Help Us visit in school. </a:t>
            </a:r>
          </a:p>
        </p:txBody>
      </p:sp>
    </p:spTree>
    <p:extLst>
      <p:ext uri="{BB962C8B-B14F-4D97-AF65-F5344CB8AC3E}">
        <p14:creationId xmlns:p14="http://schemas.microsoft.com/office/powerpoint/2010/main" val="3413466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04B549-5098-4076-8AE7-B0E623FE61DD}"/>
              </a:ext>
            </a:extLst>
          </p:cNvPr>
          <p:cNvSpPr txBox="1">
            <a:spLocks/>
          </p:cNvSpPr>
          <p:nvPr/>
        </p:nvSpPr>
        <p:spPr>
          <a:xfrm>
            <a:off x="104020" y="376922"/>
            <a:ext cx="9262400" cy="84070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>
                <a:latin typeface="SassoonPrimaryInfant" pitchFamily="2" charset="0"/>
              </a:rPr>
              <a:t>Term 5 (5.4weeks) - “On the Farm with Peter Rabbit.”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1FA31-02B5-4155-945B-8C93CBE30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990" y="2469837"/>
            <a:ext cx="1970172" cy="263766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2A503C1F-69FD-4D1F-A23B-72653EAAA339}"/>
              </a:ext>
            </a:extLst>
          </p:cNvPr>
          <p:cNvSpPr txBox="1">
            <a:spLocks/>
          </p:cNvSpPr>
          <p:nvPr/>
        </p:nvSpPr>
        <p:spPr>
          <a:xfrm>
            <a:off x="104019" y="5593897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Focus Books: The Tale of Peter Rabbit, The Tale of Jeremy Fisher, The Tale of Mrs </a:t>
            </a:r>
            <a:r>
              <a:rPr lang="en-GB" sz="2000" dirty="0" err="1">
                <a:latin typeface="SassoonPrimaryInfant" pitchFamily="2" charset="0"/>
              </a:rPr>
              <a:t>Tiggywinkle</a:t>
            </a:r>
            <a:r>
              <a:rPr lang="en-GB" sz="2000" dirty="0">
                <a:latin typeface="SassoonPrimaryInfant" pitchFamily="2" charset="0"/>
              </a:rPr>
              <a:t> &amp; other Beatrix Potter stories. Beatrix Potter the autobiography. Farm animal stories – Captain Duck, What the Ladybird heard.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2DF1CD5-1158-44F0-B260-2B3F4FD35742}"/>
              </a:ext>
            </a:extLst>
          </p:cNvPr>
          <p:cNvSpPr txBox="1">
            <a:spLocks/>
          </p:cNvSpPr>
          <p:nvPr/>
        </p:nvSpPr>
        <p:spPr>
          <a:xfrm>
            <a:off x="104019" y="6001915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Key Vocabulary: Animal names, Habitat vocabulary, Story language – Author, illustrator, title, blurb etc.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69CF14F-6E4C-4EB9-AB1D-5A6C1EDC92AD}"/>
              </a:ext>
            </a:extLst>
          </p:cNvPr>
          <p:cNvSpPr txBox="1">
            <a:spLocks/>
          </p:cNvSpPr>
          <p:nvPr/>
        </p:nvSpPr>
        <p:spPr>
          <a:xfrm>
            <a:off x="104019" y="5178758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Role-play Area: Vets surgery, Author corner – encouraging creating own stories like Beatrix Potter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FB25437-8B53-4AC6-AA39-5D260B6341E3}"/>
              </a:ext>
            </a:extLst>
          </p:cNvPr>
          <p:cNvCxnSpPr>
            <a:cxnSpLocks/>
            <a:endCxn id="20" idx="0"/>
          </p:cNvCxnSpPr>
          <p:nvPr/>
        </p:nvCxnSpPr>
        <p:spPr>
          <a:xfrm flipH="1">
            <a:off x="1334289" y="1217628"/>
            <a:ext cx="157160" cy="4767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E7CC4DE-1325-415C-A051-2B1A8ED41E8F}"/>
              </a:ext>
            </a:extLst>
          </p:cNvPr>
          <p:cNvCxnSpPr>
            <a:cxnSpLocks/>
          </p:cNvCxnSpPr>
          <p:nvPr/>
        </p:nvCxnSpPr>
        <p:spPr>
          <a:xfrm>
            <a:off x="9364980" y="1207837"/>
            <a:ext cx="867889" cy="6089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F0465C7-38F9-42EA-898F-ED4C42CD7950}"/>
              </a:ext>
            </a:extLst>
          </p:cNvPr>
          <p:cNvCxnSpPr>
            <a:cxnSpLocks/>
            <a:endCxn id="23" idx="0"/>
          </p:cNvCxnSpPr>
          <p:nvPr/>
        </p:nvCxnSpPr>
        <p:spPr>
          <a:xfrm>
            <a:off x="8510612" y="1219018"/>
            <a:ext cx="1440" cy="516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8F1C9D1-E197-4639-A39E-2EF7AEED4526}"/>
              </a:ext>
            </a:extLst>
          </p:cNvPr>
          <p:cNvCxnSpPr>
            <a:cxnSpLocks/>
          </p:cNvCxnSpPr>
          <p:nvPr/>
        </p:nvCxnSpPr>
        <p:spPr>
          <a:xfrm flipH="1">
            <a:off x="6096000" y="1208015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DB727553-D6B7-415B-8F07-6D220E48ACBB}"/>
              </a:ext>
            </a:extLst>
          </p:cNvPr>
          <p:cNvSpPr txBox="1">
            <a:spLocks/>
          </p:cNvSpPr>
          <p:nvPr/>
        </p:nvSpPr>
        <p:spPr>
          <a:xfrm>
            <a:off x="315994" y="1694406"/>
            <a:ext cx="2036590" cy="702566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WR: Read simple sentences including some common exception words.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83C0183D-7779-4C80-8F0D-6B30BE9D4ADA}"/>
              </a:ext>
            </a:extLst>
          </p:cNvPr>
          <p:cNvSpPr txBox="1">
            <a:spLocks/>
          </p:cNvSpPr>
          <p:nvPr/>
        </p:nvSpPr>
        <p:spPr>
          <a:xfrm>
            <a:off x="5114494" y="1694405"/>
            <a:ext cx="2289471" cy="2398589"/>
          </a:xfrm>
          <a:prstGeom prst="rect">
            <a:avLst/>
          </a:prstGeom>
          <a:ln w="38100">
            <a:solidFill>
              <a:srgbClr val="FF09B9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M: More and Less than numbers to 10. One more and one less than a given number to 10.</a:t>
            </a:r>
          </a:p>
          <a:p>
            <a:r>
              <a:rPr lang="en-GB" sz="2000" dirty="0">
                <a:latin typeface="SassoonPrimaryInfant" pitchFamily="2" charset="0"/>
              </a:rPr>
              <a:t>Direction and positional language.</a:t>
            </a:r>
          </a:p>
          <a:p>
            <a:r>
              <a:rPr lang="en-GB" sz="2000" dirty="0">
                <a:latin typeface="SassoonPrimaryInfant" pitchFamily="2" charset="0"/>
              </a:rPr>
              <a:t>Shapes.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067BBF6-28CA-41F0-9ABB-02597D6AD23E}"/>
              </a:ext>
            </a:extLst>
          </p:cNvPr>
          <p:cNvSpPr txBox="1">
            <a:spLocks/>
          </p:cNvSpPr>
          <p:nvPr/>
        </p:nvSpPr>
        <p:spPr>
          <a:xfrm>
            <a:off x="9620138" y="1816822"/>
            <a:ext cx="2436682" cy="653015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err="1">
                <a:latin typeface="SassoonPrimaryInfant" pitchFamily="2" charset="0"/>
              </a:rPr>
              <a:t>UtW</a:t>
            </a:r>
            <a:r>
              <a:rPr lang="en-GB" sz="2000" dirty="0">
                <a:latin typeface="SassoonPrimaryInfant" pitchFamily="2" charset="0"/>
              </a:rPr>
              <a:t>: Animal drawings. Contrasting environments including habitats.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5331A2A-5A1F-4EF1-BE72-67C5D43B642E}"/>
              </a:ext>
            </a:extLst>
          </p:cNvPr>
          <p:cNvSpPr txBox="1"/>
          <p:nvPr/>
        </p:nvSpPr>
        <p:spPr>
          <a:xfrm>
            <a:off x="7657684" y="1735252"/>
            <a:ext cx="1708735" cy="193899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err="1">
                <a:latin typeface="SassoonPrimaryInfant" pitchFamily="2" charset="0"/>
              </a:rPr>
              <a:t>ExA&amp;D</a:t>
            </a:r>
            <a:r>
              <a:rPr lang="en-GB" sz="2000" dirty="0">
                <a:latin typeface="SassoonPrimaryInfant" pitchFamily="2" charset="0"/>
              </a:rPr>
              <a:t>: Farm animal finger puppets. Role-play Beatrix Potter stories with props.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F8D9D312-4419-4999-B64E-BCB3AB470250}"/>
              </a:ext>
            </a:extLst>
          </p:cNvPr>
          <p:cNvSpPr txBox="1">
            <a:spLocks/>
          </p:cNvSpPr>
          <p:nvPr/>
        </p:nvSpPr>
        <p:spPr>
          <a:xfrm>
            <a:off x="2495098" y="1694406"/>
            <a:ext cx="2469696" cy="1317344"/>
          </a:xfrm>
          <a:prstGeom prst="rect">
            <a:avLst/>
          </a:prstGeom>
          <a:ln w="38100">
            <a:solidFill>
              <a:srgbClr val="FFFF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Character feelings. Class assembly – building on self-confidence.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9EBBEF0C-85D3-4D65-BF3C-E4D4292EA81A}"/>
              </a:ext>
            </a:extLst>
          </p:cNvPr>
          <p:cNvSpPr txBox="1">
            <a:spLocks/>
          </p:cNvSpPr>
          <p:nvPr/>
        </p:nvSpPr>
        <p:spPr>
          <a:xfrm>
            <a:off x="308808" y="2482569"/>
            <a:ext cx="2036590" cy="1421657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Writing opportunities: Recount Half Term Holiday writing, Setting descriptions, directions for Peter Rabbit (maths) 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674C16D-9F17-42B0-B626-0653554F9351}"/>
              </a:ext>
            </a:extLst>
          </p:cNvPr>
          <p:cNvCxnSpPr>
            <a:cxnSpLocks/>
          </p:cNvCxnSpPr>
          <p:nvPr/>
        </p:nvCxnSpPr>
        <p:spPr>
          <a:xfrm flipH="1">
            <a:off x="3700394" y="1208015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>
            <a:extLst>
              <a:ext uri="{FF2B5EF4-FFF2-40B4-BE49-F238E27FC236}">
                <a16:creationId xmlns:a16="http://schemas.microsoft.com/office/drawing/2014/main" id="{CFCC333F-F54C-42E6-968A-6CD2F9B57330}"/>
              </a:ext>
            </a:extLst>
          </p:cNvPr>
          <p:cNvSpPr txBox="1">
            <a:spLocks/>
          </p:cNvSpPr>
          <p:nvPr/>
        </p:nvSpPr>
        <p:spPr>
          <a:xfrm>
            <a:off x="9955938" y="123783"/>
            <a:ext cx="1829671" cy="8631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PD: Swimming &amp; Sports Day Practice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A6915308-3B44-4B8F-8B8D-A7995F7F9D1A}"/>
              </a:ext>
            </a:extLst>
          </p:cNvPr>
          <p:cNvCxnSpPr>
            <a:cxnSpLocks/>
          </p:cNvCxnSpPr>
          <p:nvPr/>
        </p:nvCxnSpPr>
        <p:spPr>
          <a:xfrm>
            <a:off x="9364980" y="579259"/>
            <a:ext cx="5868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le 1">
            <a:extLst>
              <a:ext uri="{FF2B5EF4-FFF2-40B4-BE49-F238E27FC236}">
                <a16:creationId xmlns:a16="http://schemas.microsoft.com/office/drawing/2014/main" id="{3F53BEDB-FD6B-4FB9-983F-01B71A14F4F6}"/>
              </a:ext>
            </a:extLst>
          </p:cNvPr>
          <p:cNvSpPr txBox="1">
            <a:spLocks/>
          </p:cNvSpPr>
          <p:nvPr/>
        </p:nvSpPr>
        <p:spPr>
          <a:xfrm>
            <a:off x="315994" y="3989622"/>
            <a:ext cx="2036590" cy="1110762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C: Fiction – anticipate and guess story endings, create own versions of stories.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A7F40365-A03C-49EF-8B61-7BDD7F7714FA}"/>
              </a:ext>
            </a:extLst>
          </p:cNvPr>
          <p:cNvSpPr txBox="1">
            <a:spLocks/>
          </p:cNvSpPr>
          <p:nvPr/>
        </p:nvSpPr>
        <p:spPr>
          <a:xfrm>
            <a:off x="104018" y="6410061"/>
            <a:ext cx="11847917" cy="33676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Possible visits/extra experience opportunities this term: Farm trip. </a:t>
            </a:r>
          </a:p>
        </p:txBody>
      </p:sp>
    </p:spTree>
    <p:extLst>
      <p:ext uri="{BB962C8B-B14F-4D97-AF65-F5344CB8AC3E}">
        <p14:creationId xmlns:p14="http://schemas.microsoft.com/office/powerpoint/2010/main" val="1347519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04B549-5098-4076-8AE7-B0E623FE61DD}"/>
              </a:ext>
            </a:extLst>
          </p:cNvPr>
          <p:cNvSpPr txBox="1">
            <a:spLocks/>
          </p:cNvSpPr>
          <p:nvPr/>
        </p:nvSpPr>
        <p:spPr>
          <a:xfrm>
            <a:off x="450780" y="273653"/>
            <a:ext cx="8960028" cy="93395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>
                <a:latin typeface="SassoonPrimaryInfant" pitchFamily="2" charset="0"/>
              </a:rPr>
              <a:t>Term 6 (7weeks) - “Our Beautiful World”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1FA31-02B5-4155-945B-8C93CBE30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379" y="2469836"/>
            <a:ext cx="1970172" cy="2637668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2A503C1F-69FD-4D1F-A23B-72653EAAA339}"/>
              </a:ext>
            </a:extLst>
          </p:cNvPr>
          <p:cNvSpPr txBox="1">
            <a:spLocks/>
          </p:cNvSpPr>
          <p:nvPr/>
        </p:nvSpPr>
        <p:spPr>
          <a:xfrm>
            <a:off x="148408" y="5593896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Focus Books: </a:t>
            </a:r>
            <a:r>
              <a:rPr lang="en-GB" sz="2000" dirty="0" err="1">
                <a:latin typeface="SassoonPrimaryInfant" pitchFamily="2" charset="0"/>
              </a:rPr>
              <a:t>Handa’s</a:t>
            </a:r>
            <a:r>
              <a:rPr lang="en-GB" sz="2000" dirty="0">
                <a:latin typeface="SassoonPrimaryInfant" pitchFamily="2" charset="0"/>
              </a:rPr>
              <a:t> Surprise, Hue Boy, Amazing Grace, Welcome to Our World, Tiddler, Deep Sea Douglas, Commotion in the Ocean.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2DF1CD5-1158-44F0-B260-2B3F4FD35742}"/>
              </a:ext>
            </a:extLst>
          </p:cNvPr>
          <p:cNvSpPr txBox="1">
            <a:spLocks/>
          </p:cNvSpPr>
          <p:nvPr/>
        </p:nvSpPr>
        <p:spPr>
          <a:xfrm>
            <a:off x="148408" y="6001914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Key Vocabulary: Names of different countries, Map vocabulary, weather vocabulary, revise religion vocabulary.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69CF14F-6E4C-4EB9-AB1D-5A6C1EDC92AD}"/>
              </a:ext>
            </a:extLst>
          </p:cNvPr>
          <p:cNvSpPr txBox="1">
            <a:spLocks/>
          </p:cNvSpPr>
          <p:nvPr/>
        </p:nvSpPr>
        <p:spPr>
          <a:xfrm>
            <a:off x="148408" y="5178757"/>
            <a:ext cx="11847917" cy="336765"/>
          </a:xfrm>
          <a:prstGeom prst="rect">
            <a:avLst/>
          </a:prstGeom>
          <a:ln w="38100">
            <a:solidFill>
              <a:srgbClr val="FF0066"/>
            </a:solidFill>
          </a:ln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Role-play Area: Travel Agents (will need to be talked through a lot to begin with so </a:t>
            </a:r>
            <a:r>
              <a:rPr lang="en-GB" sz="2000" dirty="0" err="1">
                <a:latin typeface="SassoonPrimaryInfant" pitchFamily="2" charset="0"/>
              </a:rPr>
              <a:t>chn</a:t>
            </a:r>
            <a:r>
              <a:rPr lang="en-GB" sz="2000" dirty="0">
                <a:latin typeface="SassoonPrimaryInfant" pitchFamily="2" charset="0"/>
              </a:rPr>
              <a:t> understand what this place is), Beach outdoors 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3FBDF102-B872-4875-AF86-4944411A046F}"/>
              </a:ext>
            </a:extLst>
          </p:cNvPr>
          <p:cNvCxnSpPr>
            <a:cxnSpLocks/>
            <a:endCxn id="20" idx="0"/>
          </p:cNvCxnSpPr>
          <p:nvPr/>
        </p:nvCxnSpPr>
        <p:spPr>
          <a:xfrm flipH="1">
            <a:off x="1378678" y="1217627"/>
            <a:ext cx="157160" cy="4767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4B79010-F042-4843-9C0E-E2EBEDDB3006}"/>
              </a:ext>
            </a:extLst>
          </p:cNvPr>
          <p:cNvCxnSpPr>
            <a:cxnSpLocks/>
            <a:endCxn id="22" idx="1"/>
          </p:cNvCxnSpPr>
          <p:nvPr/>
        </p:nvCxnSpPr>
        <p:spPr>
          <a:xfrm>
            <a:off x="9409369" y="1207836"/>
            <a:ext cx="255158" cy="5973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398017C-2304-4027-8362-CAD735E0CEC6}"/>
              </a:ext>
            </a:extLst>
          </p:cNvPr>
          <p:cNvCxnSpPr>
            <a:cxnSpLocks/>
            <a:endCxn id="23" idx="0"/>
          </p:cNvCxnSpPr>
          <p:nvPr/>
        </p:nvCxnSpPr>
        <p:spPr>
          <a:xfrm>
            <a:off x="8555001" y="1219017"/>
            <a:ext cx="1440" cy="516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BA6DE3F-E3E9-4543-958F-E9FEA0391CB9}"/>
              </a:ext>
            </a:extLst>
          </p:cNvPr>
          <p:cNvCxnSpPr>
            <a:cxnSpLocks/>
          </p:cNvCxnSpPr>
          <p:nvPr/>
        </p:nvCxnSpPr>
        <p:spPr>
          <a:xfrm flipH="1">
            <a:off x="6140389" y="1208014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>
            <a:extLst>
              <a:ext uri="{FF2B5EF4-FFF2-40B4-BE49-F238E27FC236}">
                <a16:creationId xmlns:a16="http://schemas.microsoft.com/office/drawing/2014/main" id="{A467ED95-6860-4343-A0F6-F5F1D5C0C4B6}"/>
              </a:ext>
            </a:extLst>
          </p:cNvPr>
          <p:cNvSpPr txBox="1">
            <a:spLocks/>
          </p:cNvSpPr>
          <p:nvPr/>
        </p:nvSpPr>
        <p:spPr>
          <a:xfrm>
            <a:off x="360383" y="1694405"/>
            <a:ext cx="2036590" cy="1100970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WR: Re-read books to build confidence in reading, fluency, understanding and enjoyment.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725CEEE6-513E-4B7F-8FB6-D307379EC9D5}"/>
              </a:ext>
            </a:extLst>
          </p:cNvPr>
          <p:cNvSpPr txBox="1">
            <a:spLocks/>
          </p:cNvSpPr>
          <p:nvPr/>
        </p:nvSpPr>
        <p:spPr>
          <a:xfrm>
            <a:off x="5158883" y="1694405"/>
            <a:ext cx="2289471" cy="1537067"/>
          </a:xfrm>
          <a:prstGeom prst="rect">
            <a:avLst/>
          </a:prstGeom>
          <a:ln w="38100">
            <a:solidFill>
              <a:srgbClr val="FF09B9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M: Consolidation of number knowledge and facts to 10.</a:t>
            </a:r>
          </a:p>
          <a:p>
            <a:r>
              <a:rPr lang="en-GB" sz="2000" dirty="0">
                <a:latin typeface="SassoonPrimaryInfant" pitchFamily="2" charset="0"/>
              </a:rPr>
              <a:t>Doubling facts.</a:t>
            </a:r>
          </a:p>
          <a:p>
            <a:r>
              <a:rPr lang="en-GB" sz="2000" dirty="0">
                <a:latin typeface="SassoonPrimaryInfant" pitchFamily="2" charset="0"/>
              </a:rPr>
              <a:t>Shape – 2D shapes within 3D shapes.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88A616C-7B47-4D5E-9B1E-F5209698188B}"/>
              </a:ext>
            </a:extLst>
          </p:cNvPr>
          <p:cNvSpPr txBox="1">
            <a:spLocks/>
          </p:cNvSpPr>
          <p:nvPr/>
        </p:nvSpPr>
        <p:spPr>
          <a:xfrm>
            <a:off x="9664527" y="1306985"/>
            <a:ext cx="2436682" cy="996405"/>
          </a:xfrm>
          <a:prstGeom prst="rect">
            <a:avLst/>
          </a:prstGeom>
          <a:ln w="38100">
            <a:solidFill>
              <a:schemeClr val="accent6"/>
            </a:solidFill>
          </a:ln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err="1">
                <a:latin typeface="SassoonPrimaryInfant" pitchFamily="2" charset="0"/>
              </a:rPr>
              <a:t>UtW</a:t>
            </a:r>
            <a:r>
              <a:rPr lang="en-GB" sz="2000" dirty="0">
                <a:latin typeface="SassoonPrimaryInfant" pitchFamily="2" charset="0"/>
              </a:rPr>
              <a:t>: Map work – different countries. How are things different now to in the past? How can we look after our planet? How is our planet changing?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B9B8CDF-DA38-4500-BAE2-DC27FEF447C8}"/>
              </a:ext>
            </a:extLst>
          </p:cNvPr>
          <p:cNvSpPr txBox="1"/>
          <p:nvPr/>
        </p:nvSpPr>
        <p:spPr>
          <a:xfrm>
            <a:off x="7702073" y="1735251"/>
            <a:ext cx="1708735" cy="286232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err="1">
                <a:latin typeface="SassoonPrimaryInfant" pitchFamily="2" charset="0"/>
              </a:rPr>
              <a:t>ExA&amp;D</a:t>
            </a:r>
            <a:r>
              <a:rPr lang="en-GB" sz="2000" dirty="0">
                <a:latin typeface="SassoonPrimaryInfant" pitchFamily="2" charset="0"/>
              </a:rPr>
              <a:t>: Under the sea music Express. Under the sea crafts. Explore textures creating different habitats.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A7B569E0-6451-4EAE-A4D2-6AB195F2D221}"/>
              </a:ext>
            </a:extLst>
          </p:cNvPr>
          <p:cNvSpPr txBox="1">
            <a:spLocks/>
          </p:cNvSpPr>
          <p:nvPr/>
        </p:nvSpPr>
        <p:spPr>
          <a:xfrm>
            <a:off x="2539487" y="1694404"/>
            <a:ext cx="2469696" cy="2273913"/>
          </a:xfrm>
          <a:prstGeom prst="rect">
            <a:avLst/>
          </a:prstGeom>
          <a:ln w="38100">
            <a:solidFill>
              <a:srgbClr val="FFFF00"/>
            </a:solidFill>
          </a:ln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PSED: How can we look after our planet Earth? Why is this important? Sensible behaviours – what is right and wrong?</a:t>
            </a:r>
          </a:p>
          <a:p>
            <a:r>
              <a:rPr lang="en-GB" sz="2000" dirty="0">
                <a:latin typeface="SassoonPrimaryInfant" pitchFamily="2" charset="0"/>
              </a:rPr>
              <a:t>Thinking about transition – rules, boundaries, expectations.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9C22A61F-12C9-470F-BD17-7FBB90F9CD21}"/>
              </a:ext>
            </a:extLst>
          </p:cNvPr>
          <p:cNvSpPr txBox="1">
            <a:spLocks/>
          </p:cNvSpPr>
          <p:nvPr/>
        </p:nvSpPr>
        <p:spPr>
          <a:xfrm>
            <a:off x="360383" y="2873750"/>
            <a:ext cx="2036590" cy="1204038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Writing opportunities: Recount Half Term Holiday writing, Handwriting for correct formations of upper and lower case. Under the sea labels and captions.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1DAE5F14-6EDF-450A-9F3B-878E9C0CE3AF}"/>
              </a:ext>
            </a:extLst>
          </p:cNvPr>
          <p:cNvCxnSpPr>
            <a:cxnSpLocks/>
          </p:cNvCxnSpPr>
          <p:nvPr/>
        </p:nvCxnSpPr>
        <p:spPr>
          <a:xfrm flipH="1">
            <a:off x="3744783" y="1208014"/>
            <a:ext cx="1" cy="486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>
            <a:extLst>
              <a:ext uri="{FF2B5EF4-FFF2-40B4-BE49-F238E27FC236}">
                <a16:creationId xmlns:a16="http://schemas.microsoft.com/office/drawing/2014/main" id="{C8A008C5-4520-4213-BF83-A954854FEC09}"/>
              </a:ext>
            </a:extLst>
          </p:cNvPr>
          <p:cNvSpPr txBox="1">
            <a:spLocks/>
          </p:cNvSpPr>
          <p:nvPr/>
        </p:nvSpPr>
        <p:spPr>
          <a:xfrm>
            <a:off x="10000327" y="123782"/>
            <a:ext cx="1829671" cy="86317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PD: Swimming &amp; Sports Day practice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43FB443-EA5A-41E8-B3FF-F4202B0DA3FA}"/>
              </a:ext>
            </a:extLst>
          </p:cNvPr>
          <p:cNvCxnSpPr>
            <a:cxnSpLocks/>
          </p:cNvCxnSpPr>
          <p:nvPr/>
        </p:nvCxnSpPr>
        <p:spPr>
          <a:xfrm>
            <a:off x="9409369" y="579258"/>
            <a:ext cx="5868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le 1">
            <a:extLst>
              <a:ext uri="{FF2B5EF4-FFF2-40B4-BE49-F238E27FC236}">
                <a16:creationId xmlns:a16="http://schemas.microsoft.com/office/drawing/2014/main" id="{C86586E9-D81C-48F5-BEFC-08F5ECDC6B26}"/>
              </a:ext>
            </a:extLst>
          </p:cNvPr>
          <p:cNvSpPr txBox="1">
            <a:spLocks/>
          </p:cNvSpPr>
          <p:nvPr/>
        </p:nvSpPr>
        <p:spPr>
          <a:xfrm>
            <a:off x="360383" y="4156162"/>
            <a:ext cx="2036590" cy="702566"/>
          </a:xfrm>
          <a:prstGeom prst="rect">
            <a:avLst/>
          </a:prstGeom>
          <a:ln w="38100">
            <a:solidFill>
              <a:srgbClr val="7030A0"/>
            </a:solidFill>
          </a:ln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C: Re-read own writing to check for sense. Under the sea rhymes and poems.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3A2F621E-6E89-4032-AF7A-20AECE4767DE}"/>
              </a:ext>
            </a:extLst>
          </p:cNvPr>
          <p:cNvSpPr txBox="1">
            <a:spLocks/>
          </p:cNvSpPr>
          <p:nvPr/>
        </p:nvSpPr>
        <p:spPr>
          <a:xfrm>
            <a:off x="104018" y="6410061"/>
            <a:ext cx="11847917" cy="336765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SassoonPrimaryInfant" pitchFamily="2" charset="0"/>
              </a:rPr>
              <a:t>Possible visits/extra experience opportunities this term: Seaside/Aquarium trip. </a:t>
            </a:r>
          </a:p>
        </p:txBody>
      </p:sp>
    </p:spTree>
    <p:extLst>
      <p:ext uri="{BB962C8B-B14F-4D97-AF65-F5344CB8AC3E}">
        <p14:creationId xmlns:p14="http://schemas.microsoft.com/office/powerpoint/2010/main" val="363635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9" grpId="0" animBg="1"/>
      <p:bldP spid="3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1656</Words>
  <Application>Microsoft Office PowerPoint</Application>
  <PresentationFormat>Widescreen</PresentationFormat>
  <Paragraphs>106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SassoonPrimaryInfant</vt:lpstr>
      <vt:lpstr>Office Theme</vt:lpstr>
      <vt:lpstr>Curriculum Plan Orchard Class 2021/22</vt:lpstr>
      <vt:lpstr>Curriculum Plan Orchard Class 2021/22 Codes and Colours taken from EYFS Reform Framework 2021 &amp; Development Matters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Plan Orchard Class 2021/22</dc:title>
  <dc:creator>Anneka Luffman</dc:creator>
  <cp:lastModifiedBy>Anneka Luffman</cp:lastModifiedBy>
  <cp:revision>20</cp:revision>
  <dcterms:created xsi:type="dcterms:W3CDTF">2021-08-10T12:46:10Z</dcterms:created>
  <dcterms:modified xsi:type="dcterms:W3CDTF">2021-08-28T13:15:52Z</dcterms:modified>
</cp:coreProperties>
</file>