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6" r:id="rId4"/>
    <p:sldId id="267" r:id="rId5"/>
    <p:sldId id="269" r:id="rId6"/>
    <p:sldId id="268" r:id="rId7"/>
    <p:sldId id="265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 snapToGrid="0">
      <p:cViewPr varScale="1">
        <p:scale>
          <a:sx n="48" d="100"/>
          <a:sy n="48" d="100"/>
        </p:scale>
        <p:origin x="67" y="8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4516B-FF17-4F33-9106-2487CE53FC84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F5998-6B83-430B-940A-663E82334A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71117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4516B-FF17-4F33-9106-2487CE53FC84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F5998-6B83-430B-940A-663E82334A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53010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4516B-FF17-4F33-9106-2487CE53FC84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F5998-6B83-430B-940A-663E82334A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9388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4516B-FF17-4F33-9106-2487CE53FC84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F5998-6B83-430B-940A-663E82334A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97095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4516B-FF17-4F33-9106-2487CE53FC84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F5998-6B83-430B-940A-663E82334A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80224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4516B-FF17-4F33-9106-2487CE53FC84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F5998-6B83-430B-940A-663E82334A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5638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4516B-FF17-4F33-9106-2487CE53FC84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F5998-6B83-430B-940A-663E82334A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92337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4516B-FF17-4F33-9106-2487CE53FC84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F5998-6B83-430B-940A-663E82334A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710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4516B-FF17-4F33-9106-2487CE53FC84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F5998-6B83-430B-940A-663E82334A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42886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4516B-FF17-4F33-9106-2487CE53FC84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F5998-6B83-430B-940A-663E82334A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473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24516B-FF17-4F33-9106-2487CE53FC84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F5998-6B83-430B-940A-663E82334A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247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24516B-FF17-4F33-9106-2487CE53FC84}" type="datetimeFigureOut">
              <a:rPr lang="en-GB" smtClean="0"/>
              <a:t>29/10/2021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9F5998-6B83-430B-940A-663E82334A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94651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F6BF9BE4-94CF-4705-8BA1-CE2C8D326C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42515" y="1998125"/>
            <a:ext cx="6847268" cy="23876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NTPreCursivefk" panose="03000400000000000000" pitchFamily="66" charset="0"/>
              </a:rPr>
              <a:t>Curriculum Plan</a:t>
            </a:r>
            <a:br>
              <a:rPr lang="en-GB" dirty="0">
                <a:latin typeface="NTPreCursivefk" panose="03000400000000000000" pitchFamily="66" charset="0"/>
              </a:rPr>
            </a:br>
            <a:r>
              <a:rPr lang="en-GB" dirty="0">
                <a:latin typeface="NTPreCursivefk" panose="03000400000000000000" pitchFamily="66" charset="0"/>
              </a:rPr>
              <a:t>Robins Class</a:t>
            </a:r>
            <a:br>
              <a:rPr lang="en-GB" dirty="0">
                <a:latin typeface="NTPreCursivefk" panose="03000400000000000000" pitchFamily="66" charset="0"/>
              </a:rPr>
            </a:br>
            <a:r>
              <a:rPr lang="en-GB" dirty="0">
                <a:latin typeface="NTPreCursivefk" panose="03000400000000000000" pitchFamily="66" charset="0"/>
              </a:rPr>
              <a:t>Year B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DB0BF3E-1E10-4B9A-8520-7E6D97C320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6768"/>
          <a:stretch/>
        </p:blipFill>
        <p:spPr>
          <a:xfrm>
            <a:off x="7398315" y="1512361"/>
            <a:ext cx="4051170" cy="3833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6405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5827" y="247478"/>
            <a:ext cx="10201962" cy="646331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NTPreCursivefk" panose="03000400000000000000" pitchFamily="66" charset="0"/>
              </a:rPr>
              <a:t>Term 1 – Our Families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826" y="1071993"/>
            <a:ext cx="3811191" cy="175432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English</a:t>
            </a:r>
          </a:p>
          <a:p>
            <a:r>
              <a:rPr lang="en-GB" dirty="0">
                <a:latin typeface="NTPreCursivefk" panose="03000400000000000000" pitchFamily="66" charset="0"/>
              </a:rPr>
              <a:t>Recount – My Summer Holidays</a:t>
            </a:r>
          </a:p>
          <a:p>
            <a:r>
              <a:rPr lang="en-GB" dirty="0">
                <a:latin typeface="NTPreCursivefk" panose="03000400000000000000" pitchFamily="66" charset="0"/>
              </a:rPr>
              <a:t>Narrative – Based on A Tiger Who Came to Tea</a:t>
            </a:r>
          </a:p>
          <a:p>
            <a:r>
              <a:rPr lang="en-GB" dirty="0">
                <a:latin typeface="NTPreCursivefk" panose="03000400000000000000" pitchFamily="66" charset="0"/>
              </a:rPr>
              <a:t>Character Description – Based on We’re Going on a Bear Hunt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5827" y="3024562"/>
            <a:ext cx="3811190" cy="2308324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Maths</a:t>
            </a:r>
          </a:p>
          <a:p>
            <a:r>
              <a:rPr lang="en-GB" dirty="0">
                <a:latin typeface="NTPreCursivefk" panose="03000400000000000000" pitchFamily="66" charset="0"/>
              </a:rPr>
              <a:t>Number – Counting and Sequencing</a:t>
            </a:r>
          </a:p>
          <a:p>
            <a:r>
              <a:rPr lang="en-GB" dirty="0">
                <a:latin typeface="NTPreCursivefk" panose="03000400000000000000" pitchFamily="66" charset="0"/>
              </a:rPr>
              <a:t>Ordering Numbers</a:t>
            </a:r>
          </a:p>
          <a:p>
            <a:r>
              <a:rPr lang="en-GB" dirty="0">
                <a:latin typeface="NTPreCursivefk" panose="03000400000000000000" pitchFamily="66" charset="0"/>
              </a:rPr>
              <a:t>Place Value</a:t>
            </a:r>
          </a:p>
          <a:p>
            <a:r>
              <a:rPr lang="en-GB" dirty="0">
                <a:latin typeface="NTPreCursivefk" panose="03000400000000000000" pitchFamily="66" charset="0"/>
              </a:rPr>
              <a:t>Addition/ Subtraction </a:t>
            </a:r>
          </a:p>
          <a:p>
            <a:r>
              <a:rPr lang="en-GB" dirty="0">
                <a:latin typeface="NTPreCursivefk" panose="03000400000000000000" pitchFamily="66" charset="0"/>
              </a:rPr>
              <a:t>Odds and even</a:t>
            </a:r>
          </a:p>
          <a:p>
            <a:r>
              <a:rPr lang="en-GB" dirty="0">
                <a:latin typeface="NTPreCursivefk" panose="03000400000000000000" pitchFamily="66" charset="0"/>
              </a:rPr>
              <a:t>Reasoning to be intertwined within all aspects of mathematics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5826" y="5531129"/>
            <a:ext cx="3811191" cy="6463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Science</a:t>
            </a:r>
          </a:p>
          <a:p>
            <a:r>
              <a:rPr lang="en-GB" dirty="0">
                <a:latin typeface="NTPreCursivefk" panose="03000400000000000000" pitchFamily="66" charset="0"/>
              </a:rPr>
              <a:t>Plants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13424" y="1071404"/>
            <a:ext cx="3512403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Computing</a:t>
            </a:r>
          </a:p>
          <a:p>
            <a:r>
              <a:rPr lang="en-GB" dirty="0">
                <a:latin typeface="NTPreCursivefk" panose="03000400000000000000" pitchFamily="66" charset="0"/>
              </a:rPr>
              <a:t>Online Safety</a:t>
            </a:r>
          </a:p>
          <a:p>
            <a:r>
              <a:rPr lang="en-GB" dirty="0">
                <a:latin typeface="NTPreCursivefk" panose="03000400000000000000" pitchFamily="66" charset="0"/>
              </a:rPr>
              <a:t>Maze Explorers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482114" y="1901422"/>
            <a:ext cx="351240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Art and design</a:t>
            </a:r>
          </a:p>
          <a:p>
            <a:r>
              <a:rPr lang="en-GB" dirty="0">
                <a:latin typeface="NTPreCursivefk" panose="03000400000000000000" pitchFamily="66" charset="0"/>
              </a:rPr>
              <a:t>Self Portrait (Picasso)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82113" y="2728394"/>
            <a:ext cx="351240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Design and technology</a:t>
            </a:r>
          </a:p>
          <a:p>
            <a:r>
              <a:rPr lang="en-GB" dirty="0">
                <a:latin typeface="NTPreCursivefk" panose="03000400000000000000" pitchFamily="66" charset="0"/>
              </a:rPr>
              <a:t>Design a Family Crest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82113" y="3555366"/>
            <a:ext cx="351240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Music</a:t>
            </a:r>
          </a:p>
          <a:p>
            <a:r>
              <a:rPr lang="en-GB" dirty="0">
                <a:latin typeface="NTPreCursivefk" panose="03000400000000000000" pitchFamily="66" charset="0"/>
              </a:rPr>
              <a:t>Beethoven - Senses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13424" y="3525480"/>
            <a:ext cx="351240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PE</a:t>
            </a:r>
          </a:p>
          <a:p>
            <a:r>
              <a:rPr lang="en-GB" dirty="0">
                <a:latin typeface="NTPreCursivefk" panose="03000400000000000000" pitchFamily="66" charset="0"/>
              </a:rPr>
              <a:t>Swimming &amp; Circuits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13424" y="5148219"/>
            <a:ext cx="3512403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Languages</a:t>
            </a:r>
          </a:p>
          <a:p>
            <a:r>
              <a:rPr lang="en-GB" dirty="0">
                <a:latin typeface="NTPreCursivefk" panose="03000400000000000000" pitchFamily="66" charset="0"/>
              </a:rPr>
              <a:t>French – Family Members - Introduction with register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313424" y="4321294"/>
            <a:ext cx="3512405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RE</a:t>
            </a:r>
          </a:p>
          <a:p>
            <a:r>
              <a:rPr lang="en-GB" dirty="0">
                <a:latin typeface="NTPreCursivefk" panose="03000400000000000000" pitchFamily="66" charset="0"/>
              </a:rPr>
              <a:t>God (Christianity)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13424" y="2175668"/>
            <a:ext cx="3512403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PSHE/SMSC</a:t>
            </a:r>
          </a:p>
          <a:p>
            <a:r>
              <a:rPr lang="en-GB" dirty="0">
                <a:latin typeface="NTPreCursivefk" panose="03000400000000000000" pitchFamily="66" charset="0"/>
              </a:rPr>
              <a:t>Relationships – Families</a:t>
            </a:r>
          </a:p>
          <a:p>
            <a:r>
              <a:rPr lang="en-GB" dirty="0">
                <a:latin typeface="NTPreCursivefk" panose="03000400000000000000" pitchFamily="66" charset="0"/>
              </a:rPr>
              <a:t>Health and Wellbeing – What makes us all special/ unique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3509B54-B618-41EC-B29E-B0F1C0A5CBFC}"/>
              </a:ext>
            </a:extLst>
          </p:cNvPr>
          <p:cNvSpPr txBox="1"/>
          <p:nvPr/>
        </p:nvSpPr>
        <p:spPr>
          <a:xfrm>
            <a:off x="4482582" y="1074450"/>
            <a:ext cx="351240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Geography</a:t>
            </a:r>
          </a:p>
          <a:p>
            <a:r>
              <a:rPr lang="en-GB" dirty="0">
                <a:latin typeface="NTPreCursivefk" panose="03000400000000000000" pitchFamily="66" charset="0"/>
              </a:rPr>
              <a:t>Families from Around the World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BA5FD0-572D-4389-BFD7-152C982585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6768"/>
          <a:stretch/>
        </p:blipFill>
        <p:spPr>
          <a:xfrm>
            <a:off x="10702545" y="9127"/>
            <a:ext cx="1123282" cy="1062866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6566CA39-0A2C-4AF1-95F2-7C518CECC664}"/>
              </a:ext>
            </a:extLst>
          </p:cNvPr>
          <p:cNvSpPr txBox="1"/>
          <p:nvPr/>
        </p:nvSpPr>
        <p:spPr>
          <a:xfrm>
            <a:off x="4482112" y="4382338"/>
            <a:ext cx="3512403" cy="1200329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Focus Books</a:t>
            </a:r>
          </a:p>
          <a:p>
            <a:r>
              <a:rPr lang="en-GB" dirty="0">
                <a:latin typeface="NTPreCursivefk" panose="03000400000000000000" pitchFamily="66" charset="0"/>
              </a:rPr>
              <a:t>The Tiger Who Came to Tea</a:t>
            </a:r>
          </a:p>
          <a:p>
            <a:r>
              <a:rPr lang="en-GB" dirty="0">
                <a:latin typeface="NTPreCursivefk" panose="03000400000000000000" pitchFamily="66" charset="0"/>
              </a:rPr>
              <a:t>We’re Going on a Bear Hunt</a:t>
            </a:r>
          </a:p>
          <a:p>
            <a:r>
              <a:rPr lang="en-GB" dirty="0">
                <a:latin typeface="NTPreCursivefk" panose="03000400000000000000" pitchFamily="66" charset="0"/>
              </a:rPr>
              <a:t>Happy Families Series</a:t>
            </a:r>
          </a:p>
        </p:txBody>
      </p:sp>
    </p:spTree>
    <p:extLst>
      <p:ext uri="{BB962C8B-B14F-4D97-AF65-F5344CB8AC3E}">
        <p14:creationId xmlns:p14="http://schemas.microsoft.com/office/powerpoint/2010/main" val="17289060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5827" y="247478"/>
            <a:ext cx="10201962" cy="646331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NTPreCursivefk" panose="03000400000000000000" pitchFamily="66" charset="0"/>
              </a:rPr>
              <a:t>Term 2 – The UK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826" y="1071993"/>
            <a:ext cx="3811191" cy="147732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English</a:t>
            </a:r>
          </a:p>
          <a:p>
            <a:r>
              <a:rPr lang="en-GB" dirty="0">
                <a:latin typeface="NTPreCursivefk" panose="03000400000000000000" pitchFamily="66" charset="0"/>
              </a:rPr>
              <a:t>Seasonal Poems</a:t>
            </a:r>
          </a:p>
          <a:p>
            <a:r>
              <a:rPr lang="en-GB" dirty="0">
                <a:latin typeface="NTPreCursivefk" panose="03000400000000000000" pitchFamily="66" charset="0"/>
              </a:rPr>
              <a:t>Setting Description – based on Katie Morag</a:t>
            </a:r>
          </a:p>
          <a:p>
            <a:r>
              <a:rPr lang="en-GB" dirty="0">
                <a:latin typeface="NTPreCursivefk" panose="03000400000000000000" pitchFamily="66" charset="0"/>
              </a:rPr>
              <a:t>Diary Entry – Katie Morag</a:t>
            </a:r>
          </a:p>
          <a:p>
            <a:r>
              <a:rPr lang="en-GB" dirty="0">
                <a:latin typeface="NTPreCursivefk" panose="03000400000000000000" pitchFamily="66" charset="0"/>
              </a:rPr>
              <a:t>Instructions – How to Brush your Teeth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5827" y="2724483"/>
            <a:ext cx="3811190" cy="2308324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Maths</a:t>
            </a:r>
          </a:p>
          <a:p>
            <a:r>
              <a:rPr lang="en-GB" dirty="0">
                <a:latin typeface="NTPreCursivefk" panose="03000400000000000000" pitchFamily="66" charset="0"/>
              </a:rPr>
              <a:t>Multiplication and Division (by sharing)</a:t>
            </a:r>
          </a:p>
          <a:p>
            <a:r>
              <a:rPr lang="en-GB" dirty="0">
                <a:latin typeface="NTPreCursivefk" panose="03000400000000000000" pitchFamily="66" charset="0"/>
              </a:rPr>
              <a:t>Doubles</a:t>
            </a:r>
          </a:p>
          <a:p>
            <a:r>
              <a:rPr lang="en-GB" dirty="0">
                <a:latin typeface="NTPreCursivefk" panose="03000400000000000000" pitchFamily="66" charset="0"/>
              </a:rPr>
              <a:t>Money</a:t>
            </a:r>
          </a:p>
          <a:p>
            <a:r>
              <a:rPr lang="en-GB" dirty="0">
                <a:latin typeface="NTPreCursivefk" panose="03000400000000000000" pitchFamily="66" charset="0"/>
              </a:rPr>
              <a:t>Place Value</a:t>
            </a:r>
          </a:p>
          <a:p>
            <a:r>
              <a:rPr lang="en-GB" dirty="0">
                <a:latin typeface="NTPreCursivefk" panose="03000400000000000000" pitchFamily="66" charset="0"/>
              </a:rPr>
              <a:t>Shape</a:t>
            </a:r>
          </a:p>
          <a:p>
            <a:r>
              <a:rPr lang="en-GB" dirty="0">
                <a:latin typeface="NTPreCursivefk" panose="03000400000000000000" pitchFamily="66" charset="0"/>
              </a:rPr>
              <a:t>Reasoning to be intertwined within all aspects of mathematics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5826" y="5209957"/>
            <a:ext cx="3811191" cy="12003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Science</a:t>
            </a:r>
          </a:p>
          <a:p>
            <a:r>
              <a:rPr lang="en-GB" dirty="0">
                <a:latin typeface="NTPreCursivefk" panose="03000400000000000000" pitchFamily="66" charset="0"/>
              </a:rPr>
              <a:t>Plants</a:t>
            </a:r>
          </a:p>
          <a:p>
            <a:r>
              <a:rPr lang="en-GB" dirty="0">
                <a:latin typeface="NTPreCursivefk" panose="03000400000000000000" pitchFamily="66" charset="0"/>
              </a:rPr>
              <a:t>One week focus on current season - Autumn (Seasonal change)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13424" y="1071404"/>
            <a:ext cx="3512403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Computing</a:t>
            </a:r>
          </a:p>
          <a:p>
            <a:r>
              <a:rPr lang="en-GB" dirty="0">
                <a:latin typeface="NTPreCursivefk" panose="03000400000000000000" pitchFamily="66" charset="0"/>
              </a:rPr>
              <a:t>Online Safety</a:t>
            </a:r>
          </a:p>
          <a:p>
            <a:r>
              <a:rPr lang="en-GB" dirty="0">
                <a:latin typeface="NTPreCursivefk" panose="03000400000000000000" pitchFamily="66" charset="0"/>
              </a:rPr>
              <a:t>Questioning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468561" y="4394386"/>
            <a:ext cx="3526424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Art and design</a:t>
            </a:r>
            <a:endParaRPr lang="en-GB" dirty="0">
              <a:latin typeface="NTPreCursivefk" panose="03000400000000000000" pitchFamily="66" charset="0"/>
            </a:endParaRPr>
          </a:p>
          <a:p>
            <a:r>
              <a:rPr lang="en-GB" dirty="0">
                <a:latin typeface="NTPreCursivefk" panose="03000400000000000000" pitchFamily="66" charset="0"/>
              </a:rPr>
              <a:t>UK landmarks - Sculptures</a:t>
            </a:r>
          </a:p>
          <a:p>
            <a:r>
              <a:rPr lang="en-GB" dirty="0">
                <a:latin typeface="NTPreCursivefk" panose="03000400000000000000" pitchFamily="66" charset="0"/>
              </a:rPr>
              <a:t>Christmas Art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68561" y="5500788"/>
            <a:ext cx="352642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Music</a:t>
            </a:r>
          </a:p>
          <a:p>
            <a:r>
              <a:rPr lang="en-GB" dirty="0">
                <a:latin typeface="NTPreCursivefk" panose="03000400000000000000" pitchFamily="66" charset="0"/>
              </a:rPr>
              <a:t>Harvest &amp; Nativity Songs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13424" y="2997205"/>
            <a:ext cx="3569118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PE</a:t>
            </a:r>
          </a:p>
          <a:p>
            <a:r>
              <a:rPr lang="en-GB" dirty="0">
                <a:latin typeface="NTPreCursivefk" panose="03000400000000000000" pitchFamily="66" charset="0"/>
              </a:rPr>
              <a:t>Swimming &amp; Basketball/ Handball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313425" y="3818460"/>
            <a:ext cx="3569118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RE</a:t>
            </a:r>
          </a:p>
          <a:p>
            <a:r>
              <a:rPr lang="en-GB" dirty="0">
                <a:latin typeface="NTPreCursivefk" panose="03000400000000000000" pitchFamily="66" charset="0"/>
              </a:rPr>
              <a:t>Being Human (Christianity)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13424" y="2175950"/>
            <a:ext cx="3540759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PSHE/SMSC</a:t>
            </a:r>
          </a:p>
          <a:p>
            <a:r>
              <a:rPr lang="en-GB" dirty="0">
                <a:latin typeface="NTPreCursivefk" panose="03000400000000000000" pitchFamily="66" charset="0"/>
              </a:rPr>
              <a:t>Health and Wellbeing – Dental Care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3509B54-B618-41EC-B29E-B0F1C0A5CBFC}"/>
              </a:ext>
            </a:extLst>
          </p:cNvPr>
          <p:cNvSpPr txBox="1"/>
          <p:nvPr/>
        </p:nvSpPr>
        <p:spPr>
          <a:xfrm>
            <a:off x="4482582" y="1071993"/>
            <a:ext cx="3526424" cy="313932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Geography</a:t>
            </a:r>
          </a:p>
          <a:p>
            <a:r>
              <a:rPr lang="en-GB" dirty="0">
                <a:latin typeface="NTPreCursivefk" panose="03000400000000000000" pitchFamily="66" charset="0"/>
              </a:rPr>
              <a:t>Name and locate four countries and capital cities of the UK and surrounding seas</a:t>
            </a:r>
          </a:p>
          <a:p>
            <a:r>
              <a:rPr lang="en-GB" dirty="0">
                <a:latin typeface="NTPreCursivefk" panose="03000400000000000000" pitchFamily="66" charset="0"/>
              </a:rPr>
              <a:t>Human and Physical Geography</a:t>
            </a:r>
          </a:p>
          <a:p>
            <a:r>
              <a:rPr lang="en-GB" dirty="0">
                <a:latin typeface="NTPreCursivefk" panose="03000400000000000000" pitchFamily="66" charset="0"/>
              </a:rPr>
              <a:t>Aerial Photographs of London – Create own map/ simple key of Quadring Primary (Fieldwork of local area)</a:t>
            </a:r>
          </a:p>
          <a:p>
            <a:r>
              <a:rPr lang="en-GB" dirty="0">
                <a:latin typeface="NTPreCursivefk" panose="03000400000000000000" pitchFamily="66" charset="0"/>
              </a:rPr>
              <a:t>Use directions, locational and directional language to describe the location of features and routes on a map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BA5FD0-572D-4389-BFD7-152C982585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6768"/>
          <a:stretch/>
        </p:blipFill>
        <p:spPr>
          <a:xfrm>
            <a:off x="10702545" y="9127"/>
            <a:ext cx="1123282" cy="1062866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BA800D7D-D719-4885-852B-1491F892152E}"/>
              </a:ext>
            </a:extLst>
          </p:cNvPr>
          <p:cNvSpPr txBox="1"/>
          <p:nvPr/>
        </p:nvSpPr>
        <p:spPr>
          <a:xfrm>
            <a:off x="8313425" y="4639715"/>
            <a:ext cx="3569118" cy="923330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Focus Books</a:t>
            </a:r>
          </a:p>
          <a:p>
            <a:r>
              <a:rPr lang="en-GB" dirty="0">
                <a:latin typeface="NTPreCursivefk" panose="03000400000000000000" pitchFamily="66" charset="0"/>
              </a:rPr>
              <a:t>The Katie Morag Treasury</a:t>
            </a:r>
          </a:p>
          <a:p>
            <a:r>
              <a:rPr lang="en-GB" dirty="0">
                <a:latin typeface="NTPreCursivefk" panose="03000400000000000000" pitchFamily="66" charset="0"/>
              </a:rPr>
              <a:t>The Polar Express</a:t>
            </a:r>
          </a:p>
        </p:txBody>
      </p:sp>
    </p:spTree>
    <p:extLst>
      <p:ext uri="{BB962C8B-B14F-4D97-AF65-F5344CB8AC3E}">
        <p14:creationId xmlns:p14="http://schemas.microsoft.com/office/powerpoint/2010/main" val="1708740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5827" y="247478"/>
            <a:ext cx="10201962" cy="646331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NTPreCursivefk" panose="03000400000000000000" pitchFamily="66" charset="0"/>
              </a:rPr>
              <a:t>Term 3 – Africa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826" y="1071993"/>
            <a:ext cx="3811191" cy="175432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English</a:t>
            </a:r>
          </a:p>
          <a:p>
            <a:r>
              <a:rPr lang="en-GB" dirty="0">
                <a:latin typeface="NTPreCursivefk" panose="03000400000000000000" pitchFamily="66" charset="0"/>
              </a:rPr>
              <a:t>Postcard – from </a:t>
            </a:r>
            <a:r>
              <a:rPr lang="en-GB" dirty="0" err="1">
                <a:latin typeface="NTPreCursivefk" panose="03000400000000000000" pitchFamily="66" charset="0"/>
              </a:rPr>
              <a:t>Afrcia</a:t>
            </a:r>
            <a:endParaRPr lang="en-GB" dirty="0">
              <a:latin typeface="NTPreCursivefk" panose="03000400000000000000" pitchFamily="66" charset="0"/>
            </a:endParaRPr>
          </a:p>
          <a:p>
            <a:r>
              <a:rPr lang="en-GB" dirty="0">
                <a:latin typeface="NTPreCursivefk" panose="03000400000000000000" pitchFamily="66" charset="0"/>
              </a:rPr>
              <a:t>Review – based on African D&amp;T</a:t>
            </a:r>
          </a:p>
          <a:p>
            <a:r>
              <a:rPr lang="en-GB" dirty="0">
                <a:latin typeface="NTPreCursivefk" panose="03000400000000000000" pitchFamily="66" charset="0"/>
              </a:rPr>
              <a:t>Information Poster – Escaped African Animals</a:t>
            </a:r>
          </a:p>
          <a:p>
            <a:r>
              <a:rPr lang="en-GB" dirty="0">
                <a:latin typeface="NTPreCursivefk" panose="03000400000000000000" pitchFamily="66" charset="0"/>
              </a:rPr>
              <a:t>Narrative – Based on Handa’s Surprise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5827" y="3004503"/>
            <a:ext cx="3811190" cy="1754326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Maths</a:t>
            </a:r>
          </a:p>
          <a:p>
            <a:r>
              <a:rPr lang="en-GB" dirty="0">
                <a:latin typeface="NTPreCursivefk" panose="03000400000000000000" pitchFamily="66" charset="0"/>
              </a:rPr>
              <a:t>Shape including Position and Direction</a:t>
            </a:r>
          </a:p>
          <a:p>
            <a:r>
              <a:rPr lang="en-GB" dirty="0">
                <a:latin typeface="NTPreCursivefk" panose="03000400000000000000" pitchFamily="66" charset="0"/>
              </a:rPr>
              <a:t>Fractions of shapes and numbers</a:t>
            </a:r>
          </a:p>
          <a:p>
            <a:r>
              <a:rPr lang="en-GB" dirty="0">
                <a:latin typeface="NTPreCursivefk" panose="03000400000000000000" pitchFamily="66" charset="0"/>
              </a:rPr>
              <a:t>Statistics</a:t>
            </a:r>
          </a:p>
          <a:p>
            <a:r>
              <a:rPr lang="en-GB" dirty="0">
                <a:latin typeface="NTPreCursivefk" panose="03000400000000000000" pitchFamily="66" charset="0"/>
              </a:rPr>
              <a:t>Reasoning to be intertwined within all aspects of mathematics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5826" y="4969226"/>
            <a:ext cx="3811191" cy="12003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Science</a:t>
            </a:r>
          </a:p>
          <a:p>
            <a:r>
              <a:rPr lang="en-GB" dirty="0">
                <a:latin typeface="NTPreCursivefk" panose="03000400000000000000" pitchFamily="66" charset="0"/>
              </a:rPr>
              <a:t>Living Things and Their Habitats</a:t>
            </a:r>
          </a:p>
          <a:p>
            <a:r>
              <a:rPr lang="en-GB" dirty="0">
                <a:latin typeface="NTPreCursivefk" panose="03000400000000000000" pitchFamily="66" charset="0"/>
              </a:rPr>
              <a:t>One week focus on current season – Winter (Seasonal change)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13424" y="1071404"/>
            <a:ext cx="3512403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Computing</a:t>
            </a:r>
          </a:p>
          <a:p>
            <a:r>
              <a:rPr lang="en-GB" dirty="0">
                <a:latin typeface="NTPreCursivefk" panose="03000400000000000000" pitchFamily="66" charset="0"/>
              </a:rPr>
              <a:t>Online Safety</a:t>
            </a:r>
          </a:p>
          <a:p>
            <a:r>
              <a:rPr lang="en-GB" dirty="0">
                <a:latin typeface="NTPreCursivefk" panose="03000400000000000000" pitchFamily="66" charset="0"/>
              </a:rPr>
              <a:t>Animated Story Books</a:t>
            </a:r>
          </a:p>
          <a:p>
            <a:r>
              <a:rPr lang="en-GB" dirty="0">
                <a:latin typeface="NTPreCursivefk" panose="03000400000000000000" pitchFamily="66" charset="0"/>
              </a:rPr>
              <a:t>Making music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482581" y="2996255"/>
            <a:ext cx="3512403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Art and design</a:t>
            </a:r>
          </a:p>
          <a:p>
            <a:r>
              <a:rPr lang="en-GB" dirty="0">
                <a:latin typeface="NTPreCursivefk" panose="03000400000000000000" pitchFamily="66" charset="0"/>
              </a:rPr>
              <a:t>African Patterns using a range of skills</a:t>
            </a:r>
          </a:p>
          <a:p>
            <a:r>
              <a:rPr lang="en-GB" dirty="0">
                <a:latin typeface="NTPreCursivefk" panose="03000400000000000000" pitchFamily="66" charset="0"/>
              </a:rPr>
              <a:t>Shape animals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499019" y="1071404"/>
            <a:ext cx="3512404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History</a:t>
            </a:r>
          </a:p>
          <a:p>
            <a:r>
              <a:rPr lang="en-GB" dirty="0">
                <a:latin typeface="NTPreCursivefk" panose="03000400000000000000" pitchFamily="66" charset="0"/>
              </a:rPr>
              <a:t>Nelson Mandela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93906" y="5192199"/>
            <a:ext cx="3517518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Music</a:t>
            </a:r>
          </a:p>
          <a:p>
            <a:r>
              <a:rPr lang="en-GB" dirty="0">
                <a:latin typeface="NTPreCursivefk" panose="03000400000000000000" pitchFamily="66" charset="0"/>
              </a:rPr>
              <a:t>African Drumming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13424" y="3273254"/>
            <a:ext cx="351240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PE</a:t>
            </a:r>
          </a:p>
          <a:p>
            <a:r>
              <a:rPr lang="en-GB" dirty="0">
                <a:latin typeface="NTPreCursivefk" panose="03000400000000000000" pitchFamily="66" charset="0"/>
              </a:rPr>
              <a:t>Dance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309500" y="4099775"/>
            <a:ext cx="3512404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RE</a:t>
            </a:r>
          </a:p>
          <a:p>
            <a:r>
              <a:rPr lang="en-GB" dirty="0">
                <a:latin typeface="NTPreCursivefk" panose="03000400000000000000" pitchFamily="66" charset="0"/>
              </a:rPr>
              <a:t>Community (Christianity)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13424" y="2451923"/>
            <a:ext cx="351240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PSHE/SMSC</a:t>
            </a:r>
          </a:p>
          <a:p>
            <a:r>
              <a:rPr lang="en-GB" dirty="0">
                <a:latin typeface="NTPreCursivefk" panose="03000400000000000000" pitchFamily="66" charset="0"/>
              </a:rPr>
              <a:t>Health and Wellbeing - Feelings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3509B54-B618-41EC-B29E-B0F1C0A5CBFC}"/>
              </a:ext>
            </a:extLst>
          </p:cNvPr>
          <p:cNvSpPr txBox="1"/>
          <p:nvPr/>
        </p:nvSpPr>
        <p:spPr>
          <a:xfrm>
            <a:off x="4499019" y="1895330"/>
            <a:ext cx="3517518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Geography</a:t>
            </a:r>
          </a:p>
          <a:p>
            <a:r>
              <a:rPr lang="en-GB" dirty="0">
                <a:latin typeface="NTPreCursivefk" panose="03000400000000000000" pitchFamily="66" charset="0"/>
              </a:rPr>
              <a:t>Similarities and Differences between Quadring &amp; Kenya (Maps/Atlas/Globes)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BA5FD0-572D-4389-BFD7-152C982585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6768"/>
          <a:stretch/>
        </p:blipFill>
        <p:spPr>
          <a:xfrm>
            <a:off x="10702545" y="9127"/>
            <a:ext cx="1123282" cy="1062866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5D11F45C-A380-4F1B-84D6-FC3304719B88}"/>
              </a:ext>
            </a:extLst>
          </p:cNvPr>
          <p:cNvSpPr txBox="1"/>
          <p:nvPr/>
        </p:nvSpPr>
        <p:spPr>
          <a:xfrm>
            <a:off x="4482581" y="4091274"/>
            <a:ext cx="3512403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Design and technology</a:t>
            </a:r>
          </a:p>
          <a:p>
            <a:r>
              <a:rPr lang="en-GB" dirty="0">
                <a:latin typeface="NTPreCursivefk" panose="03000400000000000000" pitchFamily="66" charset="0"/>
              </a:rPr>
              <a:t>Maasai Collar</a:t>
            </a:r>
          </a:p>
          <a:p>
            <a:r>
              <a:rPr lang="en-GB" dirty="0">
                <a:latin typeface="NTPreCursivefk" panose="03000400000000000000" pitchFamily="66" charset="0"/>
              </a:rPr>
              <a:t>Maasai Mud Hut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52D7D0D-3B73-4657-B403-D7ACB66698C4}"/>
              </a:ext>
            </a:extLst>
          </p:cNvPr>
          <p:cNvSpPr txBox="1"/>
          <p:nvPr/>
        </p:nvSpPr>
        <p:spPr>
          <a:xfrm>
            <a:off x="8309501" y="5014604"/>
            <a:ext cx="3512403" cy="923330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Focus Books</a:t>
            </a:r>
          </a:p>
          <a:p>
            <a:r>
              <a:rPr lang="en-GB" dirty="0">
                <a:latin typeface="NTPreCursivefk" panose="03000400000000000000" pitchFamily="66" charset="0"/>
              </a:rPr>
              <a:t>Handa’s Surprise</a:t>
            </a:r>
          </a:p>
          <a:p>
            <a:r>
              <a:rPr lang="en-GB" dirty="0">
                <a:latin typeface="NTPreCursivefk" panose="03000400000000000000" pitchFamily="66" charset="0"/>
              </a:rPr>
              <a:t>Handa’s Hen</a:t>
            </a:r>
          </a:p>
        </p:txBody>
      </p:sp>
    </p:spTree>
    <p:extLst>
      <p:ext uri="{BB962C8B-B14F-4D97-AF65-F5344CB8AC3E}">
        <p14:creationId xmlns:p14="http://schemas.microsoft.com/office/powerpoint/2010/main" val="37363878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5827" y="247478"/>
            <a:ext cx="10201962" cy="646331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NTPreCursivefk" panose="03000400000000000000" pitchFamily="66" charset="0"/>
              </a:rPr>
              <a:t>Term 4 – Africa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826" y="1071993"/>
            <a:ext cx="3811191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English</a:t>
            </a:r>
          </a:p>
          <a:p>
            <a:r>
              <a:rPr lang="en-GB" dirty="0">
                <a:latin typeface="NTPreCursivefk" panose="03000400000000000000" pitchFamily="66" charset="0"/>
              </a:rPr>
              <a:t>Setting Description – Africa</a:t>
            </a:r>
          </a:p>
          <a:p>
            <a:r>
              <a:rPr lang="en-GB" dirty="0">
                <a:latin typeface="NTPreCursivefk" panose="03000400000000000000" pitchFamily="66" charset="0"/>
              </a:rPr>
              <a:t>Creative Writing with Rhyme – based on The Ugly Five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5827" y="2450506"/>
            <a:ext cx="3811190" cy="2585323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Maths</a:t>
            </a:r>
          </a:p>
          <a:p>
            <a:r>
              <a:rPr lang="en-GB" dirty="0">
                <a:latin typeface="NTPreCursivefk" panose="03000400000000000000" pitchFamily="66" charset="0"/>
              </a:rPr>
              <a:t>Addition and Subtraction</a:t>
            </a:r>
          </a:p>
          <a:p>
            <a:r>
              <a:rPr lang="en-GB" dirty="0">
                <a:latin typeface="NTPreCursivefk" panose="03000400000000000000" pitchFamily="66" charset="0"/>
              </a:rPr>
              <a:t>Place Value – More and Less than</a:t>
            </a:r>
          </a:p>
          <a:p>
            <a:r>
              <a:rPr lang="en-GB" dirty="0">
                <a:latin typeface="NTPreCursivefk" panose="03000400000000000000" pitchFamily="66" charset="0"/>
              </a:rPr>
              <a:t>Division</a:t>
            </a:r>
          </a:p>
          <a:p>
            <a:r>
              <a:rPr lang="en-GB" dirty="0">
                <a:latin typeface="NTPreCursivefk" panose="03000400000000000000" pitchFamily="66" charset="0"/>
              </a:rPr>
              <a:t>Inverse Operations – Addition and Subtraction</a:t>
            </a:r>
          </a:p>
          <a:p>
            <a:r>
              <a:rPr lang="en-GB" dirty="0">
                <a:latin typeface="NTPreCursivefk" panose="03000400000000000000" pitchFamily="66" charset="0"/>
              </a:rPr>
              <a:t>Rounding and Estimating</a:t>
            </a:r>
          </a:p>
          <a:p>
            <a:r>
              <a:rPr lang="en-GB" dirty="0">
                <a:latin typeface="NTPreCursivefk" panose="03000400000000000000" pitchFamily="66" charset="0"/>
              </a:rPr>
              <a:t>Reasoning to be intertwined within all aspects of mathematics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5826" y="5214013"/>
            <a:ext cx="3811191" cy="12003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Science</a:t>
            </a:r>
          </a:p>
          <a:p>
            <a:r>
              <a:rPr lang="en-GB" dirty="0">
                <a:latin typeface="NTPreCursivefk" panose="03000400000000000000" pitchFamily="66" charset="0"/>
              </a:rPr>
              <a:t>Living Things and Their Habitats</a:t>
            </a:r>
          </a:p>
          <a:p>
            <a:r>
              <a:rPr lang="en-GB" dirty="0">
                <a:latin typeface="NTPreCursivefk" panose="03000400000000000000" pitchFamily="66" charset="0"/>
              </a:rPr>
              <a:t>One week focus on current season - Spring (Seasonal change)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13424" y="1071404"/>
            <a:ext cx="3512403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Computing</a:t>
            </a:r>
          </a:p>
          <a:p>
            <a:r>
              <a:rPr lang="en-GB" dirty="0">
                <a:latin typeface="NTPreCursivefk" panose="03000400000000000000" pitchFamily="66" charset="0"/>
              </a:rPr>
              <a:t>Online Safety</a:t>
            </a:r>
          </a:p>
          <a:p>
            <a:r>
              <a:rPr lang="en-GB" b="1" dirty="0">
                <a:latin typeface="NTPreCursivefk" panose="03000400000000000000" pitchFamily="66" charset="0"/>
              </a:rPr>
              <a:t>Spreadsheets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482114" y="1895330"/>
            <a:ext cx="351240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Art and design</a:t>
            </a:r>
          </a:p>
          <a:p>
            <a:r>
              <a:rPr lang="en-GB" dirty="0">
                <a:latin typeface="NTPreCursivefk" panose="03000400000000000000" pitchFamily="66" charset="0"/>
              </a:rPr>
              <a:t>African Landscape – Safari - Layering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82113" y="2719256"/>
            <a:ext cx="351240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Design and technology</a:t>
            </a:r>
          </a:p>
          <a:p>
            <a:r>
              <a:rPr lang="en-GB" dirty="0">
                <a:latin typeface="NTPreCursivefk" panose="03000400000000000000" pitchFamily="66" charset="0"/>
              </a:rPr>
              <a:t>Design African Drum (Link to Music)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82113" y="3543182"/>
            <a:ext cx="351240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Music</a:t>
            </a:r>
          </a:p>
          <a:p>
            <a:r>
              <a:rPr lang="en-GB" dirty="0">
                <a:latin typeface="NTPreCursivefk" panose="03000400000000000000" pitchFamily="66" charset="0"/>
              </a:rPr>
              <a:t>Home-Made African Instruments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13424" y="3273254"/>
            <a:ext cx="351240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PE</a:t>
            </a:r>
          </a:p>
          <a:p>
            <a:r>
              <a:rPr lang="en-GB" dirty="0">
                <a:latin typeface="NTPreCursivefk" panose="03000400000000000000" pitchFamily="66" charset="0"/>
              </a:rPr>
              <a:t>Tri-Golf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313425" y="4097180"/>
            <a:ext cx="3512402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RE</a:t>
            </a:r>
          </a:p>
          <a:p>
            <a:r>
              <a:rPr lang="en-GB" dirty="0">
                <a:latin typeface="NTPreCursivefk" panose="03000400000000000000" pitchFamily="66" charset="0"/>
              </a:rPr>
              <a:t>Life Journey (Christianity)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13424" y="2172329"/>
            <a:ext cx="3512403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PSHE/SMSC</a:t>
            </a:r>
          </a:p>
          <a:p>
            <a:r>
              <a:rPr lang="en-GB" dirty="0">
                <a:latin typeface="NTPreCursivefk" panose="03000400000000000000" pitchFamily="66" charset="0"/>
              </a:rPr>
              <a:t>Relationships – Friendships</a:t>
            </a:r>
          </a:p>
          <a:p>
            <a:r>
              <a:rPr lang="en-GB" dirty="0">
                <a:latin typeface="NTPreCursivefk" panose="03000400000000000000" pitchFamily="66" charset="0"/>
              </a:rPr>
              <a:t>Relationships – Respecting self and others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3509B54-B618-41EC-B29E-B0F1C0A5CBFC}"/>
              </a:ext>
            </a:extLst>
          </p:cNvPr>
          <p:cNvSpPr txBox="1"/>
          <p:nvPr/>
        </p:nvSpPr>
        <p:spPr>
          <a:xfrm>
            <a:off x="4482114" y="1071404"/>
            <a:ext cx="3529309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Geography</a:t>
            </a:r>
          </a:p>
          <a:p>
            <a:r>
              <a:rPr lang="en-GB" dirty="0">
                <a:latin typeface="NTPreCursivefk" panose="03000400000000000000" pitchFamily="66" charset="0"/>
              </a:rPr>
              <a:t>African Landmarks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BA5FD0-572D-4389-BFD7-152C982585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6768"/>
          <a:stretch/>
        </p:blipFill>
        <p:spPr>
          <a:xfrm>
            <a:off x="10702545" y="9127"/>
            <a:ext cx="1123282" cy="1062866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4D6AB1E7-E903-4316-8CBD-5B244B1CB77E}"/>
              </a:ext>
            </a:extLst>
          </p:cNvPr>
          <p:cNvSpPr txBox="1"/>
          <p:nvPr/>
        </p:nvSpPr>
        <p:spPr>
          <a:xfrm>
            <a:off x="4482112" y="4382338"/>
            <a:ext cx="3512403" cy="646331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Focus Books</a:t>
            </a:r>
          </a:p>
          <a:p>
            <a:r>
              <a:rPr lang="en-GB" dirty="0">
                <a:latin typeface="NTPreCursivefk" panose="03000400000000000000" pitchFamily="66" charset="0"/>
              </a:rPr>
              <a:t>The Ugly Five</a:t>
            </a:r>
          </a:p>
        </p:txBody>
      </p:sp>
    </p:spTree>
    <p:extLst>
      <p:ext uri="{BB962C8B-B14F-4D97-AF65-F5344CB8AC3E}">
        <p14:creationId xmlns:p14="http://schemas.microsoft.com/office/powerpoint/2010/main" val="20886597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5827" y="247478"/>
            <a:ext cx="10201962" cy="646331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NTPreCursivefk" panose="03000400000000000000" pitchFamily="66" charset="0"/>
              </a:rPr>
              <a:t>Term 5 – Ship Ahoy! (America)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826" y="1071993"/>
            <a:ext cx="3811191" cy="147732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English</a:t>
            </a:r>
          </a:p>
          <a:p>
            <a:r>
              <a:rPr lang="en-GB" dirty="0">
                <a:latin typeface="NTPreCursivefk" panose="03000400000000000000" pitchFamily="66" charset="0"/>
              </a:rPr>
              <a:t>Instructions</a:t>
            </a:r>
          </a:p>
          <a:p>
            <a:r>
              <a:rPr lang="en-GB" dirty="0">
                <a:latin typeface="NTPreCursivefk" panose="03000400000000000000" pitchFamily="66" charset="0"/>
              </a:rPr>
              <a:t>Narrative – based on </a:t>
            </a:r>
            <a:r>
              <a:rPr lang="en-GB" dirty="0" err="1">
                <a:latin typeface="NTPreCursivefk" panose="03000400000000000000" pitchFamily="66" charset="0"/>
              </a:rPr>
              <a:t>Supertato</a:t>
            </a:r>
            <a:endParaRPr lang="en-GB" dirty="0">
              <a:latin typeface="NTPreCursivefk" panose="03000400000000000000" pitchFamily="66" charset="0"/>
            </a:endParaRPr>
          </a:p>
          <a:p>
            <a:r>
              <a:rPr lang="en-GB" dirty="0">
                <a:latin typeface="NTPreCursivefk" panose="03000400000000000000" pitchFamily="66" charset="0"/>
              </a:rPr>
              <a:t>Non-</a:t>
            </a:r>
            <a:r>
              <a:rPr lang="en-GB" dirty="0" err="1">
                <a:latin typeface="NTPreCursivefk" panose="03000400000000000000" pitchFamily="66" charset="0"/>
              </a:rPr>
              <a:t>Chronoligal</a:t>
            </a:r>
            <a:r>
              <a:rPr lang="en-GB" dirty="0">
                <a:latin typeface="NTPreCursivefk" panose="03000400000000000000" pitchFamily="66" charset="0"/>
              </a:rPr>
              <a:t> Report – Sharks</a:t>
            </a:r>
          </a:p>
          <a:p>
            <a:r>
              <a:rPr lang="en-GB" dirty="0">
                <a:latin typeface="NTPreCursivefk" panose="03000400000000000000" pitchFamily="66" charset="0"/>
              </a:rPr>
              <a:t>Biography – Matthew Flinders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5827" y="2724483"/>
            <a:ext cx="3811190" cy="203132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Maths</a:t>
            </a:r>
          </a:p>
          <a:p>
            <a:r>
              <a:rPr lang="en-GB" dirty="0">
                <a:latin typeface="NTPreCursivefk" panose="03000400000000000000" pitchFamily="66" charset="0"/>
              </a:rPr>
              <a:t>Time</a:t>
            </a:r>
          </a:p>
          <a:p>
            <a:r>
              <a:rPr lang="en-GB" dirty="0">
                <a:latin typeface="NTPreCursivefk" panose="03000400000000000000" pitchFamily="66" charset="0"/>
              </a:rPr>
              <a:t>Measure – Length, Mass and Capacity</a:t>
            </a:r>
          </a:p>
          <a:p>
            <a:r>
              <a:rPr lang="en-GB" dirty="0">
                <a:latin typeface="NTPreCursivefk" panose="03000400000000000000" pitchFamily="66" charset="0"/>
              </a:rPr>
              <a:t>Inverse Operations – Multiplication and Division</a:t>
            </a:r>
          </a:p>
          <a:p>
            <a:r>
              <a:rPr lang="en-GB" dirty="0">
                <a:latin typeface="NTPreCursivefk" panose="03000400000000000000" pitchFamily="66" charset="0"/>
              </a:rPr>
              <a:t>Reasoning to be intertwined within all aspects of mathematics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5826" y="4930970"/>
            <a:ext cx="3811191" cy="64633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Science</a:t>
            </a:r>
          </a:p>
          <a:p>
            <a:r>
              <a:rPr lang="en-GB" dirty="0">
                <a:latin typeface="NTPreCursivefk" panose="03000400000000000000" pitchFamily="66" charset="0"/>
              </a:rPr>
              <a:t>Animals including Humans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13424" y="1071404"/>
            <a:ext cx="3512403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Computing</a:t>
            </a:r>
          </a:p>
          <a:p>
            <a:r>
              <a:rPr lang="en-GB" dirty="0">
                <a:latin typeface="NTPreCursivefk" panose="03000400000000000000" pitchFamily="66" charset="0"/>
              </a:rPr>
              <a:t>Online Safety</a:t>
            </a:r>
          </a:p>
          <a:p>
            <a:r>
              <a:rPr lang="en-GB" dirty="0">
                <a:latin typeface="NTPreCursivefk" panose="03000400000000000000" pitchFamily="66" charset="0"/>
              </a:rPr>
              <a:t>Pictograms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13196" y="3269921"/>
            <a:ext cx="351240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Art and design</a:t>
            </a:r>
          </a:p>
          <a:p>
            <a:r>
              <a:rPr lang="en-GB" dirty="0">
                <a:latin typeface="NTPreCursivefk" panose="03000400000000000000" pitchFamily="66" charset="0"/>
              </a:rPr>
              <a:t>J.M.W. Turner - Seascapes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513196" y="4093287"/>
            <a:ext cx="352658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Design and technology</a:t>
            </a:r>
          </a:p>
          <a:p>
            <a:r>
              <a:rPr lang="en-GB" dirty="0">
                <a:latin typeface="NTPreCursivefk" panose="03000400000000000000" pitchFamily="66" charset="0"/>
              </a:rPr>
              <a:t>Design way to get a Ship into the sea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09855" y="1071404"/>
            <a:ext cx="3501567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History</a:t>
            </a:r>
          </a:p>
          <a:p>
            <a:r>
              <a:rPr lang="en-GB" dirty="0">
                <a:latin typeface="NTPreCursivefk" panose="03000400000000000000" pitchFamily="66" charset="0"/>
              </a:rPr>
              <a:t>Matthew Flinders</a:t>
            </a:r>
          </a:p>
          <a:p>
            <a:r>
              <a:rPr lang="en-GB" dirty="0">
                <a:latin typeface="NTPreCursivefk" panose="03000400000000000000" pitchFamily="66" charset="0"/>
              </a:rPr>
              <a:t>Sir Joseph Banks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99020" y="4916653"/>
            <a:ext cx="3540760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Music</a:t>
            </a:r>
          </a:p>
          <a:p>
            <a:r>
              <a:rPr lang="en-GB" dirty="0">
                <a:latin typeface="NTPreCursivefk" panose="03000400000000000000" pitchFamily="66" charset="0"/>
              </a:rPr>
              <a:t>Sea Shanties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313423" y="2990709"/>
            <a:ext cx="351240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PE</a:t>
            </a:r>
          </a:p>
          <a:p>
            <a:r>
              <a:rPr lang="en-GB" dirty="0">
                <a:latin typeface="NTPreCursivefk" panose="03000400000000000000" pitchFamily="66" charset="0"/>
              </a:rPr>
              <a:t>Uni-</a:t>
            </a:r>
            <a:r>
              <a:rPr lang="en-GB" dirty="0" err="1">
                <a:latin typeface="NTPreCursivefk" panose="03000400000000000000" pitchFamily="66" charset="0"/>
              </a:rPr>
              <a:t>Hok</a:t>
            </a:r>
            <a:r>
              <a:rPr lang="en-GB" dirty="0">
                <a:latin typeface="NTPreCursivefk" panose="03000400000000000000" pitchFamily="66" charset="0"/>
              </a:rPr>
              <a:t> &amp; Sports Evening Practice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313422" y="3813585"/>
            <a:ext cx="351240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RE</a:t>
            </a:r>
          </a:p>
          <a:p>
            <a:r>
              <a:rPr lang="en-GB" dirty="0">
                <a:latin typeface="NTPreCursivefk" panose="03000400000000000000" pitchFamily="66" charset="0"/>
              </a:rPr>
              <a:t>Places of Worship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13423" y="2169556"/>
            <a:ext cx="351240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PSHE/SMSC</a:t>
            </a:r>
          </a:p>
          <a:p>
            <a:r>
              <a:rPr lang="en-GB" dirty="0">
                <a:latin typeface="NTPreCursivefk" panose="03000400000000000000" pitchFamily="66" charset="0"/>
              </a:rPr>
              <a:t>Health and Wellbeing – Keeping Safe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3509B54-B618-41EC-B29E-B0F1C0A5CBFC}"/>
              </a:ext>
            </a:extLst>
          </p:cNvPr>
          <p:cNvSpPr txBox="1"/>
          <p:nvPr/>
        </p:nvSpPr>
        <p:spPr>
          <a:xfrm>
            <a:off x="4513196" y="2169556"/>
            <a:ext cx="3512403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Geography</a:t>
            </a:r>
          </a:p>
          <a:p>
            <a:r>
              <a:rPr lang="en-GB" dirty="0">
                <a:latin typeface="NTPreCursivefk" panose="03000400000000000000" pitchFamily="66" charset="0"/>
              </a:rPr>
              <a:t>Name and Locate Seven Continents and Five Oceans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BA5FD0-572D-4389-BFD7-152C982585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6768"/>
          <a:stretch/>
        </p:blipFill>
        <p:spPr>
          <a:xfrm>
            <a:off x="10702545" y="9127"/>
            <a:ext cx="1123282" cy="1062866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1A58D564-8FB2-4AD1-9E6C-6E3EF2E69859}"/>
              </a:ext>
            </a:extLst>
          </p:cNvPr>
          <p:cNvSpPr txBox="1"/>
          <p:nvPr/>
        </p:nvSpPr>
        <p:spPr>
          <a:xfrm>
            <a:off x="8307946" y="4639654"/>
            <a:ext cx="3526583" cy="1200329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Focus Books</a:t>
            </a:r>
          </a:p>
          <a:p>
            <a:r>
              <a:rPr lang="en-GB" dirty="0" err="1">
                <a:latin typeface="NTPreCursivefk" panose="03000400000000000000" pitchFamily="66" charset="0"/>
              </a:rPr>
              <a:t>Supertato</a:t>
            </a:r>
            <a:endParaRPr lang="en-GB" dirty="0">
              <a:latin typeface="NTPreCursivefk" panose="03000400000000000000" pitchFamily="66" charset="0"/>
            </a:endParaRPr>
          </a:p>
          <a:p>
            <a:r>
              <a:rPr lang="en-GB" dirty="0">
                <a:latin typeface="NTPreCursivefk" panose="03000400000000000000" pitchFamily="66" charset="0"/>
              </a:rPr>
              <a:t>A Cat Called Trim</a:t>
            </a:r>
          </a:p>
          <a:p>
            <a:r>
              <a:rPr lang="en-GB" dirty="0">
                <a:latin typeface="NTPreCursivefk" panose="03000400000000000000" pitchFamily="66" charset="0"/>
              </a:rPr>
              <a:t>Captain Pugwash</a:t>
            </a:r>
          </a:p>
        </p:txBody>
      </p:sp>
    </p:spTree>
    <p:extLst>
      <p:ext uri="{BB962C8B-B14F-4D97-AF65-F5344CB8AC3E}">
        <p14:creationId xmlns:p14="http://schemas.microsoft.com/office/powerpoint/2010/main" val="11427841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5827" y="247478"/>
            <a:ext cx="10201962" cy="646331"/>
          </a:xfrm>
          <a:prstGeom prst="rect">
            <a:avLst/>
          </a:prstGeom>
          <a:ln/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NTPreCursivefk" panose="03000400000000000000" pitchFamily="66" charset="0"/>
              </a:rPr>
              <a:t>Term 6 – Fire!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5826" y="1071993"/>
            <a:ext cx="3811191" cy="203132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English</a:t>
            </a:r>
          </a:p>
          <a:p>
            <a:r>
              <a:rPr lang="en-GB" dirty="0">
                <a:latin typeface="NTPreCursivefk" panose="03000400000000000000" pitchFamily="66" charset="0"/>
              </a:rPr>
              <a:t>Fire Safety Poster</a:t>
            </a:r>
          </a:p>
          <a:p>
            <a:r>
              <a:rPr lang="en-GB" dirty="0">
                <a:latin typeface="NTPreCursivefk" panose="03000400000000000000" pitchFamily="66" charset="0"/>
              </a:rPr>
              <a:t>Diary (Samuel Pepys)</a:t>
            </a:r>
          </a:p>
          <a:p>
            <a:r>
              <a:rPr lang="en-GB" dirty="0">
                <a:latin typeface="NTPreCursivefk" panose="03000400000000000000" pitchFamily="66" charset="0"/>
              </a:rPr>
              <a:t>Eye Witness Account – The Great Fire of London</a:t>
            </a:r>
          </a:p>
          <a:p>
            <a:r>
              <a:rPr lang="en-GB" dirty="0">
                <a:latin typeface="NTPreCursivefk" panose="03000400000000000000" pitchFamily="66" charset="0"/>
              </a:rPr>
              <a:t>Newspaper report/ TV report – Traditional Tales &amp; The Great Fire of London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85827" y="3281502"/>
            <a:ext cx="3811190" cy="2031325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Maths</a:t>
            </a:r>
          </a:p>
          <a:p>
            <a:r>
              <a:rPr lang="en-GB" dirty="0">
                <a:latin typeface="NTPreCursivefk" panose="03000400000000000000" pitchFamily="66" charset="0"/>
              </a:rPr>
              <a:t>Addition</a:t>
            </a:r>
          </a:p>
          <a:p>
            <a:r>
              <a:rPr lang="en-GB" dirty="0">
                <a:latin typeface="NTPreCursivefk" panose="03000400000000000000" pitchFamily="66" charset="0"/>
              </a:rPr>
              <a:t>Subtraction</a:t>
            </a:r>
          </a:p>
          <a:p>
            <a:r>
              <a:rPr lang="en-GB" dirty="0">
                <a:latin typeface="NTPreCursivefk" panose="03000400000000000000" pitchFamily="66" charset="0"/>
              </a:rPr>
              <a:t>Multiplication</a:t>
            </a:r>
          </a:p>
          <a:p>
            <a:r>
              <a:rPr lang="en-GB" dirty="0">
                <a:latin typeface="NTPreCursivefk" panose="03000400000000000000" pitchFamily="66" charset="0"/>
              </a:rPr>
              <a:t>Division</a:t>
            </a:r>
          </a:p>
          <a:p>
            <a:r>
              <a:rPr lang="en-GB" dirty="0">
                <a:latin typeface="NTPreCursivefk" panose="03000400000000000000" pitchFamily="66" charset="0"/>
              </a:rPr>
              <a:t>Reasoning to be intertwined within all aspects of mathematics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85826" y="5491011"/>
            <a:ext cx="3811191" cy="120032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Science</a:t>
            </a:r>
          </a:p>
          <a:p>
            <a:r>
              <a:rPr lang="en-GB" dirty="0">
                <a:latin typeface="NTPreCursivefk" panose="03000400000000000000" pitchFamily="66" charset="0"/>
              </a:rPr>
              <a:t>Animals including Humans</a:t>
            </a:r>
          </a:p>
          <a:p>
            <a:r>
              <a:rPr lang="en-GB" dirty="0">
                <a:latin typeface="NTPreCursivefk" panose="03000400000000000000" pitchFamily="66" charset="0"/>
              </a:rPr>
              <a:t>One week focus on current season - Summer (Seasonal change)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313424" y="1071404"/>
            <a:ext cx="3512403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Computing</a:t>
            </a:r>
          </a:p>
          <a:p>
            <a:r>
              <a:rPr lang="en-GB" dirty="0">
                <a:latin typeface="NTPreCursivefk" panose="03000400000000000000" pitchFamily="66" charset="0"/>
              </a:rPr>
              <a:t>Online Safety</a:t>
            </a:r>
          </a:p>
          <a:p>
            <a:r>
              <a:rPr lang="en-GB" dirty="0">
                <a:latin typeface="NTPreCursivefk" panose="03000400000000000000" pitchFamily="66" charset="0"/>
              </a:rPr>
              <a:t>Presenting Ideas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499019" y="3020554"/>
            <a:ext cx="351240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Art and design</a:t>
            </a:r>
          </a:p>
          <a:p>
            <a:r>
              <a:rPr lang="en-GB" dirty="0">
                <a:latin typeface="NTPreCursivefk" panose="03000400000000000000" pitchFamily="66" charset="0"/>
              </a:rPr>
              <a:t>The Great Fire of London - Landscape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4489192" y="3847526"/>
            <a:ext cx="3512403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Design and technology</a:t>
            </a:r>
          </a:p>
          <a:p>
            <a:r>
              <a:rPr lang="en-GB" dirty="0">
                <a:latin typeface="NTPreCursivefk" panose="03000400000000000000" pitchFamily="66" charset="0"/>
              </a:rPr>
              <a:t>Make Tudor House</a:t>
            </a:r>
          </a:p>
          <a:p>
            <a:r>
              <a:rPr lang="en-GB" dirty="0">
                <a:latin typeface="NTPreCursivefk" panose="03000400000000000000" pitchFamily="66" charset="0"/>
              </a:rPr>
              <a:t>Cooking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499019" y="1071404"/>
            <a:ext cx="3512404" cy="92333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History</a:t>
            </a:r>
          </a:p>
          <a:p>
            <a:r>
              <a:rPr lang="en-GB" dirty="0">
                <a:latin typeface="NTPreCursivefk" panose="03000400000000000000" pitchFamily="66" charset="0"/>
              </a:rPr>
              <a:t>Events Beyond living Memory – The Great Fire of London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89192" y="4951497"/>
            <a:ext cx="3522230" cy="1200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Music</a:t>
            </a:r>
          </a:p>
          <a:p>
            <a:r>
              <a:rPr lang="en-GB" dirty="0">
                <a:latin typeface="NTPreCursivefk" panose="03000400000000000000" pitchFamily="66" charset="0"/>
              </a:rPr>
              <a:t>Fire hand percussion – different dimensions of music to create hand choir</a:t>
            </a:r>
          </a:p>
          <a:p>
            <a:r>
              <a:rPr lang="en-GB" dirty="0">
                <a:latin typeface="NTPreCursivefk" panose="03000400000000000000" pitchFamily="66" charset="0"/>
              </a:rPr>
              <a:t>London’s Burning (Round)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93770" y="3986025"/>
            <a:ext cx="3532057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PE</a:t>
            </a:r>
          </a:p>
          <a:p>
            <a:r>
              <a:rPr lang="en-GB" dirty="0">
                <a:latin typeface="NTPreCursivefk" panose="03000400000000000000" pitchFamily="66" charset="0"/>
              </a:rPr>
              <a:t>Cricket &amp; Sports Evening Practice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293770" y="4770856"/>
            <a:ext cx="3532057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RE</a:t>
            </a:r>
          </a:p>
          <a:p>
            <a:r>
              <a:rPr lang="en-GB" dirty="0">
                <a:latin typeface="NTPreCursivefk" panose="03000400000000000000" pitchFamily="66" charset="0"/>
              </a:rPr>
              <a:t>Places of Worship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293771" y="2101821"/>
            <a:ext cx="3532056" cy="175432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PSHE/SMSC</a:t>
            </a:r>
          </a:p>
          <a:p>
            <a:r>
              <a:rPr lang="en-GB" dirty="0">
                <a:latin typeface="NTPreCursivefk" panose="03000400000000000000" pitchFamily="66" charset="0"/>
              </a:rPr>
              <a:t>Fire Safety</a:t>
            </a:r>
          </a:p>
          <a:p>
            <a:r>
              <a:rPr lang="en-GB" dirty="0">
                <a:latin typeface="NTPreCursivefk" panose="03000400000000000000" pitchFamily="66" charset="0"/>
              </a:rPr>
              <a:t>Health and Wellbeing – People Who Help Us</a:t>
            </a:r>
          </a:p>
          <a:p>
            <a:r>
              <a:rPr lang="en-GB" dirty="0">
                <a:latin typeface="NTPreCursivefk" panose="03000400000000000000" pitchFamily="66" charset="0"/>
              </a:rPr>
              <a:t>Living in the Wider World – Jobs</a:t>
            </a:r>
          </a:p>
          <a:p>
            <a:r>
              <a:rPr lang="en-GB" dirty="0">
                <a:latin typeface="NTPreCursivefk" panose="03000400000000000000" pitchFamily="66" charset="0"/>
              </a:rPr>
              <a:t>Health and Wellbeing – New Year/Class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3509B54-B618-41EC-B29E-B0F1C0A5CBFC}"/>
              </a:ext>
            </a:extLst>
          </p:cNvPr>
          <p:cNvSpPr txBox="1"/>
          <p:nvPr/>
        </p:nvSpPr>
        <p:spPr>
          <a:xfrm>
            <a:off x="4489192" y="2175375"/>
            <a:ext cx="3512403" cy="64633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Geography</a:t>
            </a:r>
          </a:p>
          <a:p>
            <a:r>
              <a:rPr lang="en-GB" dirty="0">
                <a:latin typeface="NTPreCursivefk" panose="03000400000000000000" pitchFamily="66" charset="0"/>
              </a:rPr>
              <a:t>Maps of London – 1666/ Present Day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BA5FD0-572D-4389-BFD7-152C982585C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6768"/>
          <a:stretch/>
        </p:blipFill>
        <p:spPr>
          <a:xfrm>
            <a:off x="10702545" y="9127"/>
            <a:ext cx="1123282" cy="1062866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9D371517-EBFB-4DDA-BBE3-F0E5D3E1870E}"/>
              </a:ext>
            </a:extLst>
          </p:cNvPr>
          <p:cNvSpPr txBox="1"/>
          <p:nvPr/>
        </p:nvSpPr>
        <p:spPr>
          <a:xfrm>
            <a:off x="8313423" y="5551661"/>
            <a:ext cx="3512403" cy="1200329"/>
          </a:xfrm>
          <a:prstGeom prst="rect">
            <a:avLst/>
          </a:prstGeom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b="1" dirty="0">
                <a:latin typeface="NTPreCursivefk" panose="03000400000000000000" pitchFamily="66" charset="0"/>
              </a:rPr>
              <a:t>Focus Books</a:t>
            </a:r>
          </a:p>
          <a:p>
            <a:r>
              <a:rPr lang="en-GB" dirty="0">
                <a:latin typeface="NTPreCursivefk" panose="03000400000000000000" pitchFamily="66" charset="0"/>
              </a:rPr>
              <a:t>The gingerbread Man</a:t>
            </a:r>
          </a:p>
          <a:p>
            <a:r>
              <a:rPr lang="en-GB" dirty="0">
                <a:latin typeface="NTPreCursivefk" panose="03000400000000000000" pitchFamily="66" charset="0"/>
              </a:rPr>
              <a:t>Three Billy Goats Gruff</a:t>
            </a:r>
          </a:p>
          <a:p>
            <a:r>
              <a:rPr lang="en-GB" dirty="0">
                <a:latin typeface="NTPreCursivefk" panose="03000400000000000000" pitchFamily="66" charset="0"/>
              </a:rPr>
              <a:t>The Great Fire </a:t>
            </a:r>
            <a:r>
              <a:rPr lang="en-GB">
                <a:latin typeface="NTPreCursivefk" panose="03000400000000000000" pitchFamily="66" charset="0"/>
              </a:rPr>
              <a:t>of London</a:t>
            </a:r>
            <a:endParaRPr lang="en-GB" dirty="0">
              <a:latin typeface="NTPreCursivefk" panose="0300040000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9775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1772</TotalTime>
  <Words>883</Words>
  <Application>Microsoft Office PowerPoint</Application>
  <PresentationFormat>Widescreen</PresentationFormat>
  <Paragraphs>230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NTPreCursivefk</vt:lpstr>
      <vt:lpstr>Office Theme</vt:lpstr>
      <vt:lpstr>Curriculum Plan Robins Class Year B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Luke Hornsey</dc:creator>
  <cp:lastModifiedBy>Luke Hornsey</cp:lastModifiedBy>
  <cp:revision>69</cp:revision>
  <cp:lastPrinted>2019-08-29T10:32:59Z</cp:lastPrinted>
  <dcterms:created xsi:type="dcterms:W3CDTF">2019-06-12T20:41:52Z</dcterms:created>
  <dcterms:modified xsi:type="dcterms:W3CDTF">2021-10-29T15:26:54Z</dcterms:modified>
</cp:coreProperties>
</file>