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10"/>
  </p:notesMasterIdLst>
  <p:sldIdLst>
    <p:sldId id="268" r:id="rId5"/>
    <p:sldId id="310" r:id="rId6"/>
    <p:sldId id="311" r:id="rId7"/>
    <p:sldId id="312" r:id="rId8"/>
    <p:sldId id="31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1384" autoAdjust="0"/>
  </p:normalViewPr>
  <p:slideViewPr>
    <p:cSldViewPr snapToGrid="0">
      <p:cViewPr varScale="1">
        <p:scale>
          <a:sx n="53" d="100"/>
          <a:sy n="53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74682-577E-4ECF-8C2A-4FC893B7AA02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F73318-F340-4CF0-A67B-3966DD35A1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700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Welcome to my </a:t>
            </a:r>
            <a:r>
              <a:rPr lang="en-GB" dirty="0" err="1"/>
              <a:t>Powerpoint</a:t>
            </a:r>
            <a:r>
              <a:rPr lang="en-GB" dirty="0"/>
              <a:t> presentation on William Morris who was 19</a:t>
            </a:r>
            <a:r>
              <a:rPr lang="en-GB" baseline="30000" dirty="0"/>
              <a:t>th</a:t>
            </a:r>
            <a:r>
              <a:rPr lang="en-GB" dirty="0"/>
              <a:t> Century most celebrated designer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73318-F340-4CF0-A67B-3966DD35A1F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934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One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William Morris was a poet, artist, furniture and most famously wallpaper designer.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was born on 24</a:t>
            </a:r>
            <a:r>
              <a:rPr lang="en-GB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March 1834 in Walthamstow, East London.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William Morris went to Marlborough College and Exeter College at Oxford.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studied Architecture.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His father was a stockbroker which meant their family was considered wealthy middle class.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William Morris married Jane Burden in 1859. Jane was a muse model and in Victorian times called a ‘Stunner’. Stunners were unusually attractive working-class women. William and Jane had two daughters together called Jenny and May. Jenny tragically died from epilepsy.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1965 Jane had a love affair with Rosetti one of William’s close friends and colleague.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William was a Socialist. He founded the Socialist League 1884.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73318-F340-4CF0-A67B-3966DD35A1F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5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Two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1862 William Morris built ‘Red House’ It was in this house ‘Morris, Marshall, Faulkner &amp; Co’ was formed so he could design his own furniture and textiles because he couldn’t find any that he liked.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Later this became Morris and Company and the company still exists today producing wallpaper and textiles based on his timeless designs.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73318-F340-4CF0-A67B-3966DD35A1F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897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 Three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William Morris also founded the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Kelmscott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Press in Hammersmith in 1891.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Kelmscott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Press printed over 50 books written by himself and other well-known writers and poets like Tennyson, Rossetti and Swinburne.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books were expensive, used his own typefaces and paper and were printed by hand.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finest achievement of the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Kelmscott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Press was The Works of Geoffrey Chaucer who was a famous poet.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William Morris had asked Sydney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Cockerell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continue the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Kelmscott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Press after he died.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Cockerell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closed the Press a year and a half after his death to preserve the integrity of Morris’s publications.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William Morris died of Tuberculosis in Hammersmith aged 65 years old on 3</a:t>
            </a:r>
            <a:r>
              <a:rPr lang="en-GB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rd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October 1896.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73318-F340-4CF0-A67B-3966DD35A1F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326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Welcome to my </a:t>
            </a:r>
            <a:r>
              <a:rPr lang="en-GB" dirty="0" err="1"/>
              <a:t>Powerpoint</a:t>
            </a:r>
            <a:r>
              <a:rPr lang="en-GB" dirty="0"/>
              <a:t> presentation on William Morris who was 19</a:t>
            </a:r>
            <a:r>
              <a:rPr lang="en-GB" baseline="30000" dirty="0"/>
              <a:t>th</a:t>
            </a:r>
            <a:r>
              <a:rPr lang="en-GB" dirty="0"/>
              <a:t> Century most celebrated designer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F73318-F340-4CF0-A67B-3966DD35A1F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353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25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10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xmlns="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401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231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xmlns="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xmlns="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775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xmlns="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xmlns="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260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72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850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398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9070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.jp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media2.m4a"/><Relationship Id="rId7" Type="http://schemas.openxmlformats.org/officeDocument/2006/relationships/image" Target="../media/image4.jpg"/><Relationship Id="rId2" Type="http://schemas.microsoft.com/office/2007/relationships/media" Target="../media/media2.m4a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jp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audio" Target="../media/media3.m4a"/><Relationship Id="rId7" Type="http://schemas.openxmlformats.org/officeDocument/2006/relationships/image" Target="../media/image8.jpg"/><Relationship Id="rId2" Type="http://schemas.microsoft.com/office/2007/relationships/media" Target="../media/media3.m4a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audio" Target="../media/media4.m4a"/><Relationship Id="rId7" Type="http://schemas.openxmlformats.org/officeDocument/2006/relationships/image" Target="../media/image12.png"/><Relationship Id="rId2" Type="http://schemas.microsoft.com/office/2007/relationships/media" Target="../media/media4.m4a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11.jpg"/><Relationship Id="rId5" Type="http://schemas.openxmlformats.org/officeDocument/2006/relationships/notesSlide" Target="../notesSlides/notesSlide4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xmlns="" id="{A9286AD2-18A9-4868-A4E3-7A2097A208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10AF38-26DF-48B3-952C-4A9091D686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601" y="220319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/>
              <a:t>William Morris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7FC2D8F-56D2-4ADF-B439-0E09E7C378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4179" y="4580768"/>
            <a:ext cx="5841261" cy="102149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19th century’s </a:t>
            </a:r>
          </a:p>
          <a:p>
            <a:r>
              <a:rPr lang="en-GB" dirty="0"/>
              <a:t>most celebrated designer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E7A7CD63-7EC3-44F3-95D0-595C4019FF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744179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08AC96E-AA33-4309-B51D-072F59E6EC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7556686" y="0"/>
            <a:ext cx="4635315" cy="6858000"/>
          </a:xfrm>
          <a:prstGeom prst="rect">
            <a:avLst/>
          </a:prstGeom>
        </p:spPr>
      </p:pic>
      <p:pic>
        <p:nvPicPr>
          <p:cNvPr id="5" name="Front Slide">
            <a:hlinkClick r:id="" action="ppaction://media"/>
            <a:extLst>
              <a:ext uri="{FF2B5EF4-FFF2-40B4-BE49-F238E27FC236}">
                <a16:creationId xmlns:a16="http://schemas.microsoft.com/office/drawing/2014/main" xmlns="" id="{16D4FD0B-74F8-4B6F-ACF9-4D547930EA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610" y="5519962"/>
            <a:ext cx="1171397" cy="117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47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76CB32-901A-4DA0-AA8A-9A7B5A88B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US" dirty="0"/>
              <a:t>Personal life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0DB8C92-8F33-4902-B8CA-0708A139D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Poet</a:t>
            </a:r>
            <a:r>
              <a:rPr lang="en-GB"/>
              <a:t>, artist, </a:t>
            </a:r>
            <a:r>
              <a:rPr lang="en-GB" dirty="0"/>
              <a:t>furniture and wallpaper designer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Born 1834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Studied at Marlborough and Oxford - Architecture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Wealthy middle class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Married Jane Burden and had two daughters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He was a Socialist, founded Socialist League 1884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62E335A-6581-48A6-99AA-C46F224BDF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5959" y="710912"/>
            <a:ext cx="1651176" cy="22833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ACA891D-44C8-4DB0-801D-0771448DEB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7134" y="710912"/>
            <a:ext cx="1712505" cy="22833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A79B898-F1F7-4404-9089-51A86D5AA6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1545" y="2994252"/>
            <a:ext cx="1651176" cy="220697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D81178C-9414-4F85-8CF2-567E0C143D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62721" y="2994252"/>
            <a:ext cx="1392476" cy="221027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2C1432C-CF3A-427A-AC01-A05357FBC15A}"/>
              </a:ext>
            </a:extLst>
          </p:cNvPr>
          <p:cNvSpPr txBox="1"/>
          <p:nvPr/>
        </p:nvSpPr>
        <p:spPr>
          <a:xfrm>
            <a:off x="10093884" y="4939620"/>
            <a:ext cx="9380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Jenny Morris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203AB4A-9D28-4C21-9D1B-D2E728CC8B2E}"/>
              </a:ext>
            </a:extLst>
          </p:cNvPr>
          <p:cNvSpPr txBox="1"/>
          <p:nvPr/>
        </p:nvSpPr>
        <p:spPr>
          <a:xfrm>
            <a:off x="7909843" y="2990951"/>
            <a:ext cx="8467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May Morris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1EB23D0-BA3C-466C-AA51-F5FE56D5BE14}"/>
              </a:ext>
            </a:extLst>
          </p:cNvPr>
          <p:cNvSpPr txBox="1"/>
          <p:nvPr/>
        </p:nvSpPr>
        <p:spPr>
          <a:xfrm>
            <a:off x="8737133" y="771097"/>
            <a:ext cx="13468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Jane Burden Morris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2FC74E5-7B97-4BB1-951C-8C0EDD416C15}"/>
              </a:ext>
            </a:extLst>
          </p:cNvPr>
          <p:cNvSpPr txBox="1"/>
          <p:nvPr/>
        </p:nvSpPr>
        <p:spPr>
          <a:xfrm>
            <a:off x="7115953" y="2710044"/>
            <a:ext cx="10326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William Morris</a:t>
            </a:r>
          </a:p>
        </p:txBody>
      </p:sp>
      <p:pic>
        <p:nvPicPr>
          <p:cNvPr id="18" name="slide 2">
            <a:hlinkClick r:id="" action="ppaction://media"/>
            <a:extLst>
              <a:ext uri="{FF2B5EF4-FFF2-40B4-BE49-F238E27FC236}">
                <a16:creationId xmlns:a16="http://schemas.microsoft.com/office/drawing/2014/main" xmlns="" id="{7A8D3D9C-7196-45A9-A5C5-0058A982B6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71094" y="5084460"/>
            <a:ext cx="1232037" cy="123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54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11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76CB32-901A-4DA0-AA8A-9A7B5A88B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US" dirty="0"/>
              <a:t>Morris &amp; Co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0DB8C92-8F33-4902-B8CA-0708A139D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Furniture and textile design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Formed 1862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Inspire people to feel closer to nature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2C1432C-CF3A-427A-AC01-A05357FBC15A}"/>
              </a:ext>
            </a:extLst>
          </p:cNvPr>
          <p:cNvSpPr txBox="1"/>
          <p:nvPr/>
        </p:nvSpPr>
        <p:spPr>
          <a:xfrm>
            <a:off x="10093884" y="4939620"/>
            <a:ext cx="9380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Jenny Morris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203AB4A-9D28-4C21-9D1B-D2E728CC8B2E}"/>
              </a:ext>
            </a:extLst>
          </p:cNvPr>
          <p:cNvSpPr txBox="1"/>
          <p:nvPr/>
        </p:nvSpPr>
        <p:spPr>
          <a:xfrm>
            <a:off x="7909843" y="2990951"/>
            <a:ext cx="8467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May Morris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1EB23D0-BA3C-466C-AA51-F5FE56D5BE14}"/>
              </a:ext>
            </a:extLst>
          </p:cNvPr>
          <p:cNvSpPr txBox="1"/>
          <p:nvPr/>
        </p:nvSpPr>
        <p:spPr>
          <a:xfrm>
            <a:off x="8737133" y="771097"/>
            <a:ext cx="13468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Jane Burden Morris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2FC74E5-7B97-4BB1-951C-8C0EDD416C15}"/>
              </a:ext>
            </a:extLst>
          </p:cNvPr>
          <p:cNvSpPr txBox="1"/>
          <p:nvPr/>
        </p:nvSpPr>
        <p:spPr>
          <a:xfrm>
            <a:off x="7824193" y="2620110"/>
            <a:ext cx="10326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William Morris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4884266-F6E4-4413-9A18-C2449F16DC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5263" y="4000713"/>
            <a:ext cx="3132861" cy="20847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69C3F71F-B770-4F19-A4E1-150E711E36C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9952" t="2868" r="19788" b="6880"/>
          <a:stretch/>
        </p:blipFill>
        <p:spPr>
          <a:xfrm>
            <a:off x="9481081" y="2108199"/>
            <a:ext cx="1661358" cy="397729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C92AD076-5167-4ED0-B4F3-639BFBD7881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1202"/>
          <a:stretch/>
        </p:blipFill>
        <p:spPr>
          <a:xfrm>
            <a:off x="7709336" y="2108200"/>
            <a:ext cx="1792165" cy="397729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B48747B7-2D6E-4FA6-9E23-24F08C60997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0554" b="6439"/>
          <a:stretch/>
        </p:blipFill>
        <p:spPr>
          <a:xfrm>
            <a:off x="5919801" y="2108201"/>
            <a:ext cx="1792165" cy="3977290"/>
          </a:xfrm>
          <a:prstGeom prst="rect">
            <a:avLst/>
          </a:prstGeom>
        </p:spPr>
      </p:pic>
      <p:pic>
        <p:nvPicPr>
          <p:cNvPr id="23" name="Slide 3">
            <a:hlinkClick r:id="" action="ppaction://media"/>
            <a:extLst>
              <a:ext uri="{FF2B5EF4-FFF2-40B4-BE49-F238E27FC236}">
                <a16:creationId xmlns:a16="http://schemas.microsoft.com/office/drawing/2014/main" xmlns="" id="{1CF75BF9-54C7-4352-98AC-D884A0887C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12162" y="4939620"/>
            <a:ext cx="1119110" cy="111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0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0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76CB32-901A-4DA0-AA8A-9A7B5A88B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US" dirty="0" err="1"/>
              <a:t>Kelmscott</a:t>
            </a:r>
            <a:r>
              <a:rPr lang="en-US" dirty="0"/>
              <a:t> Press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0DB8C92-8F33-4902-B8CA-0708A139D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Print house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Well known writers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Formed 1891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Made with own typefaces and paper printed by hand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 Died 1896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2C1432C-CF3A-427A-AC01-A05357FBC15A}"/>
              </a:ext>
            </a:extLst>
          </p:cNvPr>
          <p:cNvSpPr txBox="1"/>
          <p:nvPr/>
        </p:nvSpPr>
        <p:spPr>
          <a:xfrm>
            <a:off x="10093884" y="4939620"/>
            <a:ext cx="9380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Jenny Morris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203AB4A-9D28-4C21-9D1B-D2E728CC8B2E}"/>
              </a:ext>
            </a:extLst>
          </p:cNvPr>
          <p:cNvSpPr txBox="1"/>
          <p:nvPr/>
        </p:nvSpPr>
        <p:spPr>
          <a:xfrm>
            <a:off x="7909843" y="2990951"/>
            <a:ext cx="8467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May Morris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1EB23D0-BA3C-466C-AA51-F5FE56D5BE14}"/>
              </a:ext>
            </a:extLst>
          </p:cNvPr>
          <p:cNvSpPr txBox="1"/>
          <p:nvPr/>
        </p:nvSpPr>
        <p:spPr>
          <a:xfrm>
            <a:off x="8737133" y="771097"/>
            <a:ext cx="13468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Jane Burden Morris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2FC74E5-7B97-4BB1-951C-8C0EDD416C15}"/>
              </a:ext>
            </a:extLst>
          </p:cNvPr>
          <p:cNvSpPr txBox="1"/>
          <p:nvPr/>
        </p:nvSpPr>
        <p:spPr>
          <a:xfrm>
            <a:off x="7824193" y="2620110"/>
            <a:ext cx="10326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William Morris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39B38DE-27F5-4C99-9503-2A1DFD259A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9008" y="2221854"/>
            <a:ext cx="2141209" cy="14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DEFFDA8-B410-4B73-8B4B-67E9D5FD30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4686" y="4290798"/>
            <a:ext cx="2179296" cy="144496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F89DAE49-CACC-4B74-809D-005DEA601B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13984" y="4268376"/>
            <a:ext cx="2296233" cy="14673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B2AA571-544A-4329-A97B-AD81A9BADE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22301" y="3131875"/>
            <a:ext cx="1828800" cy="1255776"/>
          </a:xfrm>
          <a:prstGeom prst="rect">
            <a:avLst/>
          </a:prstGeom>
        </p:spPr>
      </p:pic>
      <p:pic>
        <p:nvPicPr>
          <p:cNvPr id="18" name="Slide 4">
            <a:hlinkClick r:id="" action="ppaction://media"/>
            <a:extLst>
              <a:ext uri="{FF2B5EF4-FFF2-40B4-BE49-F238E27FC236}">
                <a16:creationId xmlns:a16="http://schemas.microsoft.com/office/drawing/2014/main" xmlns="" id="{94D94398-A838-4C9A-9B0B-F78BB1372D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1430" y="5085911"/>
            <a:ext cx="958203" cy="95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11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18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10AF38-26DF-48B3-952C-4A9091D686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04" y="283382"/>
            <a:ext cx="6253317" cy="3686015"/>
          </a:xfrm>
        </p:spPr>
        <p:txBody>
          <a:bodyPr>
            <a:normAutofit/>
          </a:bodyPr>
          <a:lstStyle/>
          <a:p>
            <a:r>
              <a:rPr lang="en-US" sz="8000" dirty="0"/>
              <a:t>Thank you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08AC96E-AA33-4309-B51D-072F59E6EC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556686" y="0"/>
            <a:ext cx="4635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865488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4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C7016"/>
      </a:accent1>
      <a:accent2>
        <a:srgbClr val="F8931D"/>
      </a:accent2>
      <a:accent3>
        <a:srgbClr val="CE8D3E"/>
      </a:accent3>
      <a:accent4>
        <a:srgbClr val="E64823"/>
      </a:accent4>
      <a:accent5>
        <a:srgbClr val="FFCA08"/>
      </a:accent5>
      <a:accent6>
        <a:srgbClr val="9C6A6A"/>
      </a:accent6>
      <a:hlink>
        <a:srgbClr val="2998E3"/>
      </a:hlink>
      <a:folHlink>
        <a:srgbClr val="7F723D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41">
    <a:dk1>
      <a:sysClr val="windowText" lastClr="000000"/>
    </a:dk1>
    <a:lt1>
      <a:sysClr val="window" lastClr="FFFFFF"/>
    </a:lt1>
    <a:dk2>
      <a:srgbClr val="39302A"/>
    </a:dk2>
    <a:lt2>
      <a:srgbClr val="E5DEDB"/>
    </a:lt2>
    <a:accent1>
      <a:srgbClr val="F36826"/>
    </a:accent1>
    <a:accent2>
      <a:srgbClr val="FB8E09"/>
    </a:accent2>
    <a:accent3>
      <a:srgbClr val="D48B32"/>
    </a:accent3>
    <a:accent4>
      <a:srgbClr val="E64823"/>
    </a:accent4>
    <a:accent5>
      <a:srgbClr val="FFCA08"/>
    </a:accent5>
    <a:accent6>
      <a:srgbClr val="AF695B"/>
    </a:accent6>
    <a:hlink>
      <a:srgbClr val="2998E3"/>
    </a:hlink>
    <a:folHlink>
      <a:srgbClr val="7F723D"/>
    </a:folHlink>
  </a:clrScheme>
</a:themeOverride>
</file>

<file path=ppt/theme/themeOverride2.xml><?xml version="1.0" encoding="utf-8"?>
<a:themeOverride xmlns:a="http://schemas.openxmlformats.org/drawingml/2006/main">
  <a:clrScheme name="Custom 41">
    <a:dk1>
      <a:sysClr val="windowText" lastClr="000000"/>
    </a:dk1>
    <a:lt1>
      <a:sysClr val="window" lastClr="FFFFFF"/>
    </a:lt1>
    <a:dk2>
      <a:srgbClr val="39302A"/>
    </a:dk2>
    <a:lt2>
      <a:srgbClr val="E5DEDB"/>
    </a:lt2>
    <a:accent1>
      <a:srgbClr val="F36826"/>
    </a:accent1>
    <a:accent2>
      <a:srgbClr val="FB8E09"/>
    </a:accent2>
    <a:accent3>
      <a:srgbClr val="D48B32"/>
    </a:accent3>
    <a:accent4>
      <a:srgbClr val="E64823"/>
    </a:accent4>
    <a:accent5>
      <a:srgbClr val="FFCA08"/>
    </a:accent5>
    <a:accent6>
      <a:srgbClr val="AF695B"/>
    </a:accent6>
    <a:hlink>
      <a:srgbClr val="2998E3"/>
    </a:hlink>
    <a:folHlink>
      <a:srgbClr val="7F723D"/>
    </a:folHlink>
  </a:clrScheme>
</a:themeOverride>
</file>

<file path=ppt/theme/themeOverride3.xml><?xml version="1.0" encoding="utf-8"?>
<a:themeOverride xmlns:a="http://schemas.openxmlformats.org/drawingml/2006/main">
  <a:clrScheme name="Custom 41">
    <a:dk1>
      <a:sysClr val="windowText" lastClr="000000"/>
    </a:dk1>
    <a:lt1>
      <a:sysClr val="window" lastClr="FFFFFF"/>
    </a:lt1>
    <a:dk2>
      <a:srgbClr val="39302A"/>
    </a:dk2>
    <a:lt2>
      <a:srgbClr val="E5DEDB"/>
    </a:lt2>
    <a:accent1>
      <a:srgbClr val="F36826"/>
    </a:accent1>
    <a:accent2>
      <a:srgbClr val="FB8E09"/>
    </a:accent2>
    <a:accent3>
      <a:srgbClr val="D48B32"/>
    </a:accent3>
    <a:accent4>
      <a:srgbClr val="E64823"/>
    </a:accent4>
    <a:accent5>
      <a:srgbClr val="FFCA08"/>
    </a:accent5>
    <a:accent6>
      <a:srgbClr val="AF695B"/>
    </a:accent6>
    <a:hlink>
      <a:srgbClr val="2998E3"/>
    </a:hlink>
    <a:folHlink>
      <a:srgbClr val="7F723D"/>
    </a:folHlink>
  </a:clrScheme>
</a:themeOverride>
</file>

<file path=ppt/theme/themeOverride4.xml><?xml version="1.0" encoding="utf-8"?>
<a:themeOverride xmlns:a="http://schemas.openxmlformats.org/drawingml/2006/main">
  <a:clrScheme name="Custom 41">
    <a:dk1>
      <a:sysClr val="windowText" lastClr="000000"/>
    </a:dk1>
    <a:lt1>
      <a:sysClr val="window" lastClr="FFFFFF"/>
    </a:lt1>
    <a:dk2>
      <a:srgbClr val="39302A"/>
    </a:dk2>
    <a:lt2>
      <a:srgbClr val="E5DEDB"/>
    </a:lt2>
    <a:accent1>
      <a:srgbClr val="F36826"/>
    </a:accent1>
    <a:accent2>
      <a:srgbClr val="FB8E09"/>
    </a:accent2>
    <a:accent3>
      <a:srgbClr val="D48B32"/>
    </a:accent3>
    <a:accent4>
      <a:srgbClr val="E64823"/>
    </a:accent4>
    <a:accent5>
      <a:srgbClr val="FFCA08"/>
    </a:accent5>
    <a:accent6>
      <a:srgbClr val="AF695B"/>
    </a:accent6>
    <a:hlink>
      <a:srgbClr val="2998E3"/>
    </a:hlink>
    <a:folHlink>
      <a:srgbClr val="7F723D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5B1FD9-3BB6-4DA9-A089-3B68C2323D4F}">
  <ds:schemaRefs>
    <ds:schemaRef ds:uri="http://purl.org/dc/elements/1.1/"/>
    <ds:schemaRef ds:uri="http://schemas.openxmlformats.org/package/2006/metadata/core-properties"/>
    <ds:schemaRef ds:uri="16c05727-aa75-4e4a-9b5f-8a80a1165891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38A3B04-B0F3-4C12-A722-52B5CF6D97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47A963-53E0-44AF-AF13-963FE676C6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{1624A894-7CB5-4EFE-B090-FB7C36E45B5D}tf33845126</Template>
  <TotalTime>0</TotalTime>
  <Words>487</Words>
  <Application>Microsoft Office PowerPoint</Application>
  <PresentationFormat>Widescreen</PresentationFormat>
  <Paragraphs>59</Paragraphs>
  <Slides>5</Slides>
  <Notes>5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Bookman Old Style</vt:lpstr>
      <vt:lpstr>Calibri</vt:lpstr>
      <vt:lpstr>Franklin Gothic Book</vt:lpstr>
      <vt:lpstr>Wingdings</vt:lpstr>
      <vt:lpstr>1_RetrospectVTI</vt:lpstr>
      <vt:lpstr>William Morris </vt:lpstr>
      <vt:lpstr>Personal life </vt:lpstr>
      <vt:lpstr>Morris &amp; Co</vt:lpstr>
      <vt:lpstr>Kelmscott Press</vt:lpstr>
      <vt:lpstr>Thank you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2020-03-28T13:10:14Z</dcterms:created>
  <dcterms:modified xsi:type="dcterms:W3CDTF">2020-03-30T12:34:04Z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