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9" r:id="rId5"/>
    <p:sldId id="261" r:id="rId6"/>
    <p:sldId id="263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995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541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85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918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15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827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130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4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967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926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7293A-00B4-4FB2-9883-80BF0A1D30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12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8845" y="2217067"/>
            <a:ext cx="6847268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SassoonPrimaryInfant" pitchFamily="2" charset="0"/>
              </a:rPr>
              <a:t>Curriculum Plan</a:t>
            </a:r>
            <a:br>
              <a:rPr lang="en-GB" dirty="0">
                <a:latin typeface="SassoonPrimaryInfant" pitchFamily="2" charset="0"/>
              </a:rPr>
            </a:br>
            <a:r>
              <a:rPr lang="en-GB" dirty="0">
                <a:latin typeface="SassoonPrimaryInfant" pitchFamily="2" charset="0"/>
              </a:rPr>
              <a:t>Orchard Class</a:t>
            </a:r>
            <a:br>
              <a:rPr lang="en-GB" dirty="0">
                <a:latin typeface="SassoonPrimaryInfant" pitchFamily="2" charset="0"/>
              </a:rPr>
            </a:br>
            <a:r>
              <a:rPr lang="en-GB" dirty="0">
                <a:latin typeface="SassoonPrimaryInfant" pitchFamily="2" charset="0"/>
              </a:rPr>
              <a:t>2020/21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812" y="1121772"/>
            <a:ext cx="3092548" cy="414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49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latin typeface="SassoonPrimaryInfant" pitchFamily="2" charset="0"/>
              </a:rPr>
              <a:t>Term 1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Fairy tales </a:t>
            </a:r>
            <a:r>
              <a:rPr lang="en-GB" sz="1300" dirty="0">
                <a:latin typeface="SassoonPrimaryInfant" pitchFamily="2" charset="0"/>
              </a:rPr>
              <a:t>(7.2weeks)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560" y="3856583"/>
            <a:ext cx="1970172" cy="263766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18186" y="1407091"/>
            <a:ext cx="2976388" cy="950100"/>
          </a:xfrm>
          <a:prstGeom prst="rect">
            <a:avLst/>
          </a:prstGeom>
          <a:ln w="38100">
            <a:solidFill>
              <a:srgbClr val="FF66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Daily routines. School/Class rules. Building relationships.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09104" y="701622"/>
            <a:ext cx="3490555" cy="7903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Phonics: Letters &amp; Sounds (4 sounds per week)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964225" y="1101032"/>
            <a:ext cx="3614671" cy="1256160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Counting and ordering to 20.</a:t>
            </a:r>
          </a:p>
          <a:p>
            <a:r>
              <a:rPr lang="en-GB" sz="2000" dirty="0">
                <a:latin typeface="SassoonPrimaryInfant" pitchFamily="2" charset="0"/>
              </a:rPr>
              <a:t>Shape, Space &amp; measure: 2D shape names and properties. Positional language and size.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473351" y="4393822"/>
            <a:ext cx="3605969" cy="667151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Knowledge &amp; Understanding of the World: Senses &amp; Body parts</a:t>
            </a:r>
          </a:p>
        </p:txBody>
      </p:sp>
      <p:cxnSp>
        <p:nvCxnSpPr>
          <p:cNvPr id="10" name="Straight Arrow Connector 9"/>
          <p:cNvCxnSpPr>
            <a:endCxn id="7" idx="2"/>
          </p:cNvCxnSpPr>
          <p:nvPr/>
        </p:nvCxnSpPr>
        <p:spPr>
          <a:xfrm flipV="1">
            <a:off x="7083381" y="2357192"/>
            <a:ext cx="2688180" cy="535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  <a:endCxn id="4" idx="2"/>
          </p:cNvCxnSpPr>
          <p:nvPr/>
        </p:nvCxnSpPr>
        <p:spPr>
          <a:xfrm flipH="1" flipV="1">
            <a:off x="2106380" y="2357191"/>
            <a:ext cx="1362332" cy="535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532268" y="4148988"/>
            <a:ext cx="936442" cy="16505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1168362" y="5799556"/>
            <a:ext cx="3467652" cy="76649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Knowledge &amp; Understanding of the World: Castles</a:t>
            </a:r>
          </a:p>
        </p:txBody>
      </p:sp>
      <p:cxnSp>
        <p:nvCxnSpPr>
          <p:cNvPr id="24" name="Straight Arrow Connector 23"/>
          <p:cNvCxnSpPr>
            <a:cxnSpLocks/>
          </p:cNvCxnSpPr>
          <p:nvPr/>
        </p:nvCxnSpPr>
        <p:spPr>
          <a:xfrm flipV="1">
            <a:off x="5754382" y="1509204"/>
            <a:ext cx="0" cy="13778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" idx="2"/>
            <a:endCxn id="9" idx="0"/>
          </p:cNvCxnSpPr>
          <p:nvPr/>
        </p:nvCxnSpPr>
        <p:spPr>
          <a:xfrm>
            <a:off x="5276046" y="4148988"/>
            <a:ext cx="290" cy="244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499659" y="2989206"/>
            <a:ext cx="2172375" cy="1323439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Reading Castle, Builders, Green grocers</a:t>
            </a:r>
          </a:p>
        </p:txBody>
      </p:sp>
      <p:cxnSp>
        <p:nvCxnSpPr>
          <p:cNvPr id="33" name="Straight Arrow Connector 32"/>
          <p:cNvCxnSpPr>
            <a:stCxn id="2" idx="3"/>
            <a:endCxn id="31" idx="1"/>
          </p:cNvCxnSpPr>
          <p:nvPr/>
        </p:nvCxnSpPr>
        <p:spPr>
          <a:xfrm>
            <a:off x="7083381" y="3520908"/>
            <a:ext cx="416278" cy="130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341283" y="4974272"/>
            <a:ext cx="2172375" cy="163121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Creative: “The Dot” whole school creative day, “The Colour Monster,” Fairy tale collages.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7079031" y="4149482"/>
            <a:ext cx="321102" cy="8247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>
            <a:extLst>
              <a:ext uri="{FF2B5EF4-FFF2-40B4-BE49-F238E27FC236}">
                <a16:creationId xmlns:a16="http://schemas.microsoft.com/office/drawing/2014/main" id="{0B1A9E0C-685E-43D2-A0D2-B2444FA97557}"/>
              </a:ext>
            </a:extLst>
          </p:cNvPr>
          <p:cNvSpPr txBox="1">
            <a:spLocks/>
          </p:cNvSpPr>
          <p:nvPr/>
        </p:nvSpPr>
        <p:spPr>
          <a:xfrm>
            <a:off x="172041" y="176438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Cinderella, Snow White, The Elves &amp; The Shoemaker, Rumpelstiltskin, Rapunzel, The Princess and the Pea, The Frog Prince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5BB2053E-CD49-44F4-8A26-59206B4D0129}"/>
              </a:ext>
            </a:extLst>
          </p:cNvPr>
          <p:cNvSpPr txBox="1">
            <a:spLocks/>
          </p:cNvSpPr>
          <p:nvPr/>
        </p:nvSpPr>
        <p:spPr>
          <a:xfrm>
            <a:off x="175000" y="3065713"/>
            <a:ext cx="2357268" cy="942046"/>
          </a:xfrm>
          <a:prstGeom prst="rect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</a:t>
            </a:r>
          </a:p>
          <a:p>
            <a:r>
              <a:rPr lang="en-GB" sz="2000" dirty="0">
                <a:latin typeface="SassoonPrimaryInfant" pitchFamily="2" charset="0"/>
              </a:rPr>
              <a:t>Daily routines, Daily Mile, Team races, Parachute games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7BA90E2-63FD-4F82-B408-568934FBD70C}"/>
              </a:ext>
            </a:extLst>
          </p:cNvPr>
          <p:cNvCxnSpPr>
            <a:cxnSpLocks/>
            <a:endCxn id="20" idx="3"/>
          </p:cNvCxnSpPr>
          <p:nvPr/>
        </p:nvCxnSpPr>
        <p:spPr>
          <a:xfrm flipH="1">
            <a:off x="2532268" y="3525638"/>
            <a:ext cx="936442" cy="110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11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7" grpId="0" animBg="1"/>
      <p:bldP spid="31" grpId="0" animBg="1"/>
      <p:bldP spid="25" grpId="0" animBg="1"/>
      <p:bldP spid="18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84114" y="2573161"/>
            <a:ext cx="3938648" cy="1593543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>
                <a:latin typeface="SassoonPrimaryInfant" pitchFamily="2" charset="0"/>
              </a:rPr>
              <a:t>Term 2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People Who Help us &amp; Celebrations </a:t>
            </a:r>
            <a:r>
              <a:rPr lang="en-GB" sz="1300" dirty="0">
                <a:latin typeface="SassoonPrimaryInfant" pitchFamily="2" charset="0"/>
              </a:rPr>
              <a:t>(6.4weeks)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347" y="3835882"/>
            <a:ext cx="1970172" cy="2637668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791810" y="1707351"/>
            <a:ext cx="3606465" cy="738858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Phonics: Letters &amp; Sounds (4 sounds per week) CVC words. Writing Simple Labels and Lists.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2580" y="744828"/>
            <a:ext cx="3616585" cy="1261349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One more than. Reading data from pictograms.</a:t>
            </a:r>
          </a:p>
          <a:p>
            <a:r>
              <a:rPr lang="en-GB" sz="2000" dirty="0">
                <a:latin typeface="SassoonPrimaryInfant" pitchFamily="2" charset="0"/>
              </a:rPr>
              <a:t>Shape, Space &amp; Measure: Pattern &amp; Capacity, months of the year</a:t>
            </a:r>
          </a:p>
        </p:txBody>
      </p:sp>
      <p:cxnSp>
        <p:nvCxnSpPr>
          <p:cNvPr id="10" name="Straight Arrow Connector 9"/>
          <p:cNvCxnSpPr>
            <a:cxnSpLocks/>
            <a:endCxn id="6" idx="2"/>
          </p:cNvCxnSpPr>
          <p:nvPr/>
        </p:nvCxnSpPr>
        <p:spPr>
          <a:xfrm flipV="1">
            <a:off x="7222762" y="2446209"/>
            <a:ext cx="2372281" cy="211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6" y="2000988"/>
            <a:ext cx="735140" cy="5721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15" idx="0"/>
          </p:cNvCxnSpPr>
          <p:nvPr/>
        </p:nvCxnSpPr>
        <p:spPr>
          <a:xfrm flipH="1">
            <a:off x="2950258" y="4148988"/>
            <a:ext cx="518452" cy="10928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1080675" y="5241832"/>
            <a:ext cx="3739166" cy="874124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Knowledge &amp; understanding of the world: Occupations. Halloween, Diwali, Hanukkah &amp; Christmas traditions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066270" y="4691574"/>
            <a:ext cx="3746346" cy="952905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Creative Development: Firework chalk drawings, Diwali Sand Art, Christmas crafts &amp; Calendars</a:t>
            </a:r>
          </a:p>
        </p:txBody>
      </p:sp>
      <p:cxnSp>
        <p:nvCxnSpPr>
          <p:cNvPr id="11" name="Straight Arrow Connector 10"/>
          <p:cNvCxnSpPr>
            <a:cxnSpLocks/>
            <a:endCxn id="17" idx="0"/>
          </p:cNvCxnSpPr>
          <p:nvPr/>
        </p:nvCxnSpPr>
        <p:spPr>
          <a:xfrm>
            <a:off x="6511666" y="4188710"/>
            <a:ext cx="1427777" cy="502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/>
          <p:cNvSpPr txBox="1">
            <a:spLocks/>
          </p:cNvSpPr>
          <p:nvPr/>
        </p:nvSpPr>
        <p:spPr>
          <a:xfrm>
            <a:off x="4624242" y="556536"/>
            <a:ext cx="3754214" cy="1032295"/>
          </a:xfrm>
          <a:prstGeom prst="rect">
            <a:avLst/>
          </a:prstGeom>
          <a:ln w="38100">
            <a:solidFill>
              <a:srgbClr val="FF66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Discuss own experiences – family celebrations.</a:t>
            </a:r>
          </a:p>
          <a:p>
            <a:r>
              <a:rPr lang="en-GB" sz="2000" dirty="0">
                <a:latin typeface="SassoonPrimaryInfant" pitchFamily="2" charset="0"/>
              </a:rPr>
              <a:t>Keeping Safe – Bonfire night. </a:t>
            </a:r>
            <a:r>
              <a:rPr lang="en-GB" sz="2000" dirty="0" err="1">
                <a:latin typeface="SassoonPrimaryInfant" pitchFamily="2" charset="0"/>
              </a:rPr>
              <a:t>HeartStart</a:t>
            </a:r>
            <a:r>
              <a:rPr lang="en-GB" sz="2000" dirty="0">
                <a:latin typeface="SassoonPrimaryInfant" pitchFamily="2" charset="0"/>
              </a:rPr>
              <a:t> First Aid Basics</a:t>
            </a:r>
          </a:p>
        </p:txBody>
      </p:sp>
      <p:cxnSp>
        <p:nvCxnSpPr>
          <p:cNvPr id="21" name="Straight Arrow Connector 20"/>
          <p:cNvCxnSpPr>
            <a:cxnSpLocks/>
            <a:stCxn id="2" idx="0"/>
          </p:cNvCxnSpPr>
          <p:nvPr/>
        </p:nvCxnSpPr>
        <p:spPr>
          <a:xfrm flipV="1">
            <a:off x="5253438" y="1588831"/>
            <a:ext cx="934711" cy="9843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1"/>
          <p:cNvSpPr txBox="1">
            <a:spLocks/>
          </p:cNvSpPr>
          <p:nvPr/>
        </p:nvSpPr>
        <p:spPr>
          <a:xfrm>
            <a:off x="261870" y="2657611"/>
            <a:ext cx="1747234" cy="471439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Nativity</a:t>
            </a:r>
          </a:p>
        </p:txBody>
      </p:sp>
      <p:cxnSp>
        <p:nvCxnSpPr>
          <p:cNvPr id="24" name="Straight Arrow Connector 23"/>
          <p:cNvCxnSpPr>
            <a:endCxn id="22" idx="3"/>
          </p:cNvCxnSpPr>
          <p:nvPr/>
        </p:nvCxnSpPr>
        <p:spPr>
          <a:xfrm flipH="1" flipV="1">
            <a:off x="2009104" y="2893331"/>
            <a:ext cx="1275011" cy="4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627302" y="2878727"/>
            <a:ext cx="2609449" cy="163121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Halloween cave, Bonfire scene outside, Hospital, Police Station, Xmas toyshop.</a:t>
            </a:r>
          </a:p>
        </p:txBody>
      </p:sp>
      <p:cxnSp>
        <p:nvCxnSpPr>
          <p:cNvPr id="26" name="Straight Arrow Connector 25"/>
          <p:cNvCxnSpPr>
            <a:endCxn id="25" idx="1"/>
          </p:cNvCxnSpPr>
          <p:nvPr/>
        </p:nvCxnSpPr>
        <p:spPr>
          <a:xfrm>
            <a:off x="7211024" y="3191471"/>
            <a:ext cx="416278" cy="502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  <a:stCxn id="2" idx="1"/>
            <a:endCxn id="20" idx="3"/>
          </p:cNvCxnSpPr>
          <p:nvPr/>
        </p:nvCxnSpPr>
        <p:spPr>
          <a:xfrm flipH="1">
            <a:off x="2418674" y="3369933"/>
            <a:ext cx="865440" cy="9972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2FA3E978-0C46-47AA-8F95-D59FE50E77A4}"/>
              </a:ext>
            </a:extLst>
          </p:cNvPr>
          <p:cNvSpPr txBox="1">
            <a:spLocks/>
          </p:cNvSpPr>
          <p:nvPr/>
        </p:nvSpPr>
        <p:spPr>
          <a:xfrm>
            <a:off x="154138" y="3780484"/>
            <a:ext cx="2264536" cy="117345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In school visits:</a:t>
            </a:r>
          </a:p>
          <a:p>
            <a:r>
              <a:rPr lang="en-GB" sz="2000" dirty="0">
                <a:latin typeface="SassoonPrimaryInfant" pitchFamily="2" charset="0"/>
              </a:rPr>
              <a:t>Mrs Walters (Nurse), Vet, Dentist, PCSO Abbott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88AFFAC0-00E9-4F6C-B706-C1DB08454E62}"/>
              </a:ext>
            </a:extLst>
          </p:cNvPr>
          <p:cNvSpPr txBox="1">
            <a:spLocks/>
          </p:cNvSpPr>
          <p:nvPr/>
        </p:nvSpPr>
        <p:spPr>
          <a:xfrm>
            <a:off x="3669705" y="4587697"/>
            <a:ext cx="1909074" cy="49775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Spalding fire station class trip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BDEB965-66F9-426D-9737-FD0ABCB28FD5}"/>
              </a:ext>
            </a:extLst>
          </p:cNvPr>
          <p:cNvCxnSpPr>
            <a:cxnSpLocks/>
          </p:cNvCxnSpPr>
          <p:nvPr/>
        </p:nvCxnSpPr>
        <p:spPr>
          <a:xfrm>
            <a:off x="4470478" y="4157436"/>
            <a:ext cx="0" cy="4418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>
            <a:extLst>
              <a:ext uri="{FF2B5EF4-FFF2-40B4-BE49-F238E27FC236}">
                <a16:creationId xmlns:a16="http://schemas.microsoft.com/office/drawing/2014/main" id="{919A9A42-5CB1-4330-9E9D-5C5522B43544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</a:t>
            </a:r>
            <a:r>
              <a:rPr lang="en-GB" sz="2000" dirty="0" err="1">
                <a:latin typeface="SassoonPrimaryInfant" pitchFamily="2" charset="0"/>
              </a:rPr>
              <a:t>Funnybones</a:t>
            </a:r>
            <a:r>
              <a:rPr lang="en-GB" sz="2000" dirty="0">
                <a:latin typeface="SassoonPrimaryInfant" pitchFamily="2" charset="0"/>
              </a:rPr>
              <a:t>, Super Duper You, People Who Help Us (Book set), Religion Beliefs,  Welcome To Our World, The Polar Express.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149DD229-0878-4B98-8D3D-301A228AF056}"/>
              </a:ext>
            </a:extLst>
          </p:cNvPr>
          <p:cNvSpPr txBox="1">
            <a:spLocks/>
          </p:cNvSpPr>
          <p:nvPr/>
        </p:nvSpPr>
        <p:spPr>
          <a:xfrm>
            <a:off x="5125154" y="5906708"/>
            <a:ext cx="2686006" cy="743641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Gymnastics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046DEEB-8F56-4EB1-8967-9932AC369937}"/>
              </a:ext>
            </a:extLst>
          </p:cNvPr>
          <p:cNvCxnSpPr>
            <a:cxnSpLocks/>
          </p:cNvCxnSpPr>
          <p:nvPr/>
        </p:nvCxnSpPr>
        <p:spPr>
          <a:xfrm>
            <a:off x="5877520" y="4166704"/>
            <a:ext cx="0" cy="1740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340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5" grpId="0" animBg="1"/>
      <p:bldP spid="17" grpId="0" animBg="1"/>
      <p:bldP spid="18" grpId="0" animBg="1"/>
      <p:bldP spid="22" grpId="0" animBg="1"/>
      <p:bldP spid="25" grpId="0" animBg="1"/>
      <p:bldP spid="20" grpId="0" animBg="1"/>
      <p:bldP spid="23" grpId="0" animBg="1"/>
      <p:bldP spid="27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latin typeface="SassoonPrimaryInfant" pitchFamily="2" charset="0"/>
              </a:rPr>
              <a:t>Term 3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Dinosaurs </a:t>
            </a:r>
            <a:r>
              <a:rPr lang="en-GB" sz="1300" dirty="0">
                <a:latin typeface="SassoonPrimaryInfant" pitchFamily="2" charset="0"/>
              </a:rPr>
              <a:t>(6 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4903" y="2446908"/>
            <a:ext cx="1970172" cy="263766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53792" y="914400"/>
            <a:ext cx="3526665" cy="1086587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Single digit addition &amp; doubling. One less than.</a:t>
            </a:r>
          </a:p>
          <a:p>
            <a:r>
              <a:rPr lang="en-GB" sz="2000" dirty="0">
                <a:latin typeface="SassoonPrimaryInfant" pitchFamily="2" charset="0"/>
              </a:rPr>
              <a:t>Shape, Space &amp; Measures: Weight.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38301" y="744828"/>
            <a:ext cx="3614671" cy="125616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CVC words, blending and segmenting in reading and writing.</a:t>
            </a:r>
          </a:p>
          <a:p>
            <a:r>
              <a:rPr lang="en-GB" sz="2000" dirty="0">
                <a:latin typeface="SassoonPrimaryInfant" pitchFamily="2" charset="0"/>
              </a:rPr>
              <a:t>Introduction to Non-fiction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11240" y="5040828"/>
            <a:ext cx="3603938" cy="67739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Dinosaur facts (“Andy and the dinosaur episodes)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956956" y="5932668"/>
            <a:ext cx="4542703" cy="677392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“Harry and the dinosaurs” Managing feelings and behaviours. Talking about Families and how they can be different – Mother’s Day.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7083381" y="2000988"/>
            <a:ext cx="577169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5" y="2000988"/>
            <a:ext cx="753645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148988"/>
            <a:ext cx="725510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5776175" y="5040828"/>
            <a:ext cx="3603938" cy="458451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Creative: Dinosaur sock puppets</a:t>
            </a:r>
          </a:p>
        </p:txBody>
      </p:sp>
      <p:cxnSp>
        <p:nvCxnSpPr>
          <p:cNvPr id="18" name="Straight Arrow Connector 17"/>
          <p:cNvCxnSpPr>
            <a:stCxn id="2" idx="2"/>
            <a:endCxn id="9" idx="0"/>
          </p:cNvCxnSpPr>
          <p:nvPr/>
        </p:nvCxnSpPr>
        <p:spPr>
          <a:xfrm flipH="1">
            <a:off x="5228308" y="4148988"/>
            <a:ext cx="47738" cy="1783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548959" y="2810699"/>
            <a:ext cx="1708735" cy="163121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Dinosaur archaeologist site. Museum and shop.</a:t>
            </a:r>
          </a:p>
        </p:txBody>
      </p:sp>
      <p:cxnSp>
        <p:nvCxnSpPr>
          <p:cNvPr id="21" name="Straight Arrow Connector 20"/>
          <p:cNvCxnSpPr>
            <a:cxnSpLocks/>
            <a:stCxn id="2" idx="3"/>
            <a:endCxn id="20" idx="1"/>
          </p:cNvCxnSpPr>
          <p:nvPr/>
        </p:nvCxnSpPr>
        <p:spPr>
          <a:xfrm>
            <a:off x="7083381" y="3520908"/>
            <a:ext cx="465578" cy="105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id="{226FA7B4-D5E0-477E-BFC2-5F55E8B3DF9C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Harry and the Dinosaurs (Book Set), Dinosaurs love Underpants, All About Dinosaurs (Non-fiction books), My Mum (Mother’s Day focus)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15B28CCB-FAA2-470D-A473-7BB708200639}"/>
              </a:ext>
            </a:extLst>
          </p:cNvPr>
          <p:cNvSpPr txBox="1">
            <a:spLocks/>
          </p:cNvSpPr>
          <p:nvPr/>
        </p:nvSpPr>
        <p:spPr>
          <a:xfrm>
            <a:off x="270950" y="3057179"/>
            <a:ext cx="2686006" cy="743641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Movement and Dance (</a:t>
            </a:r>
            <a:r>
              <a:rPr lang="en-GB" sz="2000" dirty="0" err="1">
                <a:latin typeface="SassoonPrimaryInfant" pitchFamily="2" charset="0"/>
              </a:rPr>
              <a:t>inc</a:t>
            </a:r>
            <a:r>
              <a:rPr lang="en-GB" sz="2000" dirty="0">
                <a:latin typeface="SassoonPrimaryInfant" pitchFamily="2" charset="0"/>
              </a:rPr>
              <a:t> Dinosaur stomp.)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D1AFAE26-879D-41D3-84AB-D8D2FF4F23D5}"/>
              </a:ext>
            </a:extLst>
          </p:cNvPr>
          <p:cNvCxnSpPr>
            <a:cxnSpLocks/>
            <a:endCxn id="19" idx="3"/>
          </p:cNvCxnSpPr>
          <p:nvPr/>
        </p:nvCxnSpPr>
        <p:spPr>
          <a:xfrm flipH="1" flipV="1">
            <a:off x="2956956" y="3429000"/>
            <a:ext cx="503774" cy="999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83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3" grpId="0" animBg="1"/>
      <p:bldP spid="20" grpId="0" animBg="1"/>
      <p:bldP spid="17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39414" y="2443434"/>
            <a:ext cx="4043967" cy="188136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latin typeface="SassoonPrimaryInfant" pitchFamily="2" charset="0"/>
              </a:rPr>
              <a:t>Term 4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Julia Donaldson Stories </a:t>
            </a:r>
            <a:r>
              <a:rPr lang="en-GB" sz="1200" dirty="0">
                <a:latin typeface="SassoonPrimaryInfant" pitchFamily="2" charset="0"/>
              </a:rPr>
              <a:t>(5.3weeks)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2996" y="2403160"/>
            <a:ext cx="1970172" cy="2637668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5853215" y="5040828"/>
            <a:ext cx="3739781" cy="628080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Stick walk for Stickman craft. STEM broom making challenge.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7083381" y="2000988"/>
            <a:ext cx="577169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</p:cNvCxnSpPr>
          <p:nvPr/>
        </p:nvCxnSpPr>
        <p:spPr>
          <a:xfrm flipH="1" flipV="1">
            <a:off x="2566893" y="1817171"/>
            <a:ext cx="472521" cy="6262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324800"/>
            <a:ext cx="472521" cy="7160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986307" y="5040828"/>
            <a:ext cx="3614671" cy="716028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Woodland animals including nocturnal animals &amp; their habitats. 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000233" y="1081825"/>
            <a:ext cx="3749074" cy="919163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Story language, settings and events.</a:t>
            </a:r>
          </a:p>
          <a:p>
            <a:r>
              <a:rPr lang="en-GB" sz="2000" dirty="0">
                <a:latin typeface="SassoonPrimaryInfant" pitchFamily="2" charset="0"/>
              </a:rPr>
              <a:t>Character descriptions.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19194" y="1087346"/>
            <a:ext cx="3748826" cy="729825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Numbers: Shape, Space &amp; Measures: Money, Directions &amp; Time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3881491" y="598257"/>
            <a:ext cx="3065553" cy="36432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Nature Area Stick Hunt</a:t>
            </a:r>
          </a:p>
        </p:txBody>
      </p:sp>
      <p:cxnSp>
        <p:nvCxnSpPr>
          <p:cNvPr id="11" name="Straight Arrow Connector 10"/>
          <p:cNvCxnSpPr>
            <a:stCxn id="2" idx="0"/>
            <a:endCxn id="18" idx="2"/>
          </p:cNvCxnSpPr>
          <p:nvPr/>
        </p:nvCxnSpPr>
        <p:spPr>
          <a:xfrm flipV="1">
            <a:off x="5061398" y="962577"/>
            <a:ext cx="352870" cy="14808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737949" y="2248414"/>
            <a:ext cx="1949141" cy="2554545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Gruffalo’s child cave &amp; habitats, Beach – Snail &amp; the Whale, Home corner – A squash and a squeeze.</a:t>
            </a:r>
          </a:p>
        </p:txBody>
      </p:sp>
      <p:cxnSp>
        <p:nvCxnSpPr>
          <p:cNvPr id="21" name="Straight Arrow Connector 20"/>
          <p:cNvCxnSpPr>
            <a:cxnSpLocks/>
            <a:stCxn id="2" idx="3"/>
            <a:endCxn id="20" idx="1"/>
          </p:cNvCxnSpPr>
          <p:nvPr/>
        </p:nvCxnSpPr>
        <p:spPr>
          <a:xfrm>
            <a:off x="7083381" y="3384117"/>
            <a:ext cx="654568" cy="1415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3215721" y="5906777"/>
            <a:ext cx="3614671" cy="478160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Swimming &amp; Sports Evening Practice</a:t>
            </a:r>
          </a:p>
        </p:txBody>
      </p:sp>
      <p:cxnSp>
        <p:nvCxnSpPr>
          <p:cNvPr id="22" name="Straight Arrow Connector 21"/>
          <p:cNvCxnSpPr>
            <a:stCxn id="2" idx="2"/>
            <a:endCxn id="19" idx="0"/>
          </p:cNvCxnSpPr>
          <p:nvPr/>
        </p:nvCxnSpPr>
        <p:spPr>
          <a:xfrm flipH="1">
            <a:off x="5023057" y="4324800"/>
            <a:ext cx="38341" cy="1581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5094" y="2813022"/>
            <a:ext cx="2038514" cy="163121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Julia Donaldson cooking sessions (see cookery book) e.g. Gruffalo pizza’s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2343850" y="3520908"/>
            <a:ext cx="682141" cy="41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4E93DBAA-2FAC-4D6F-A67B-3A459224A485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The Gruffalo, The Gruffalo’s Child, A Squash and a Squeeze, </a:t>
            </a:r>
            <a:r>
              <a:rPr lang="en-GB" sz="2000" dirty="0" err="1">
                <a:latin typeface="SassoonPrimaryInfant" pitchFamily="2" charset="0"/>
              </a:rPr>
              <a:t>Superworm</a:t>
            </a:r>
            <a:r>
              <a:rPr lang="en-GB" sz="2000" dirty="0">
                <a:latin typeface="SassoonPrimaryInfant" pitchFamily="2" charset="0"/>
              </a:rPr>
              <a:t>, </a:t>
            </a:r>
            <a:r>
              <a:rPr lang="en-GB" sz="2000" dirty="0" err="1">
                <a:latin typeface="SassoonPrimaryInfant" pitchFamily="2" charset="0"/>
              </a:rPr>
              <a:t>Zog</a:t>
            </a:r>
            <a:r>
              <a:rPr lang="en-GB" sz="2000" dirty="0">
                <a:latin typeface="SassoonPrimaryInfant" pitchFamily="2" charset="0"/>
              </a:rPr>
              <a:t>, Stickman, Room on the Broom, Julia Donaldson – An Autobiography.</a:t>
            </a:r>
          </a:p>
        </p:txBody>
      </p:sp>
    </p:spTree>
    <p:extLst>
      <p:ext uri="{BB962C8B-B14F-4D97-AF65-F5344CB8AC3E}">
        <p14:creationId xmlns:p14="http://schemas.microsoft.com/office/powerpoint/2010/main" val="276634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7" grpId="0" animBg="1"/>
      <p:bldP spid="18" grpId="0" animBg="1"/>
      <p:bldP spid="20" grpId="0" animBg="1"/>
      <p:bldP spid="19" grpId="0" animBg="1"/>
      <p:bldP spid="28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33352" y="2000988"/>
            <a:ext cx="4250029" cy="206247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latin typeface="SassoonPrimaryInfant" pitchFamily="2" charset="0"/>
              </a:rPr>
              <a:t>Term 5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Plants and Mini-Beasts </a:t>
            </a:r>
            <a:r>
              <a:rPr lang="en-GB" sz="1200" dirty="0">
                <a:latin typeface="SassoonPrimaryInfant" pitchFamily="2" charset="0"/>
              </a:rPr>
              <a:t>(6 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7207" y="2347451"/>
            <a:ext cx="1970172" cy="2637668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11239" y="5040829"/>
            <a:ext cx="3614671" cy="44557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Plants and How they grow.</a:t>
            </a:r>
          </a:p>
          <a:p>
            <a:r>
              <a:rPr lang="en-GB" sz="2000" dirty="0">
                <a:latin typeface="SassoonPrimaryInfant" pitchFamily="2" charset="0"/>
              </a:rPr>
              <a:t>Grow our own Beanstalks.</a:t>
            </a:r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V="1">
            <a:off x="7083381" y="1858769"/>
            <a:ext cx="724188" cy="10340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</p:cNvCxnSpPr>
          <p:nvPr/>
        </p:nvCxnSpPr>
        <p:spPr>
          <a:xfrm flipV="1">
            <a:off x="2833352" y="1370213"/>
            <a:ext cx="0" cy="6307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063463"/>
            <a:ext cx="725510" cy="977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361566" y="593991"/>
            <a:ext cx="3614671" cy="780422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Shape, Space &amp; Measures: Addition, Subtraction &amp; Weight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68936" y="602609"/>
            <a:ext cx="3614671" cy="125616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Reading and writing high frequency words. Non-fiction continued.</a:t>
            </a:r>
          </a:p>
          <a:p>
            <a:r>
              <a:rPr lang="en-GB" sz="2000" dirty="0">
                <a:latin typeface="SassoonPrimaryInfant" pitchFamily="2" charset="0"/>
              </a:rPr>
              <a:t>Creative writing – labels, lists and captions.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3215721" y="5906776"/>
            <a:ext cx="3614671" cy="743641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Ball Skills – Rolling, Catching and Basic Tennis</a:t>
            </a:r>
          </a:p>
        </p:txBody>
      </p:sp>
      <p:cxnSp>
        <p:nvCxnSpPr>
          <p:cNvPr id="11" name="Straight Arrow Connector 10"/>
          <p:cNvCxnSpPr>
            <a:endCxn id="17" idx="0"/>
          </p:cNvCxnSpPr>
          <p:nvPr/>
        </p:nvCxnSpPr>
        <p:spPr>
          <a:xfrm>
            <a:off x="5022761" y="4063463"/>
            <a:ext cx="296" cy="18433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499659" y="3208164"/>
            <a:ext cx="1987548" cy="70788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Garden centre, </a:t>
            </a:r>
          </a:p>
        </p:txBody>
      </p:sp>
      <p:cxnSp>
        <p:nvCxnSpPr>
          <p:cNvPr id="22" name="Straight Arrow Connector 21"/>
          <p:cNvCxnSpPr>
            <a:endCxn id="21" idx="1"/>
          </p:cNvCxnSpPr>
          <p:nvPr/>
        </p:nvCxnSpPr>
        <p:spPr>
          <a:xfrm>
            <a:off x="7083381" y="3520909"/>
            <a:ext cx="416278" cy="411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152538" y="2666173"/>
            <a:ext cx="2264536" cy="73210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Nature Area Visit. Walking around the local environment.</a:t>
            </a:r>
          </a:p>
        </p:txBody>
      </p:sp>
      <p:cxnSp>
        <p:nvCxnSpPr>
          <p:cNvPr id="24" name="Straight Arrow Connector 23"/>
          <p:cNvCxnSpPr>
            <a:cxnSpLocks/>
            <a:endCxn id="23" idx="3"/>
          </p:cNvCxnSpPr>
          <p:nvPr/>
        </p:nvCxnSpPr>
        <p:spPr>
          <a:xfrm flipH="1">
            <a:off x="2417074" y="3016964"/>
            <a:ext cx="416278" cy="152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>
            <a:extLst>
              <a:ext uri="{FF2B5EF4-FFF2-40B4-BE49-F238E27FC236}">
                <a16:creationId xmlns:a16="http://schemas.microsoft.com/office/drawing/2014/main" id="{35125E26-4FB7-421C-8C0D-3B93D67D0D44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Snail Trail, The Big Book of Bugs, “Watch Me Grow” book series, The Hungry Caterpillar, The Tiny Seed, Jack and the Beanstalk.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00CE96DB-EEAF-4AAE-84A3-71FEDD192976}"/>
              </a:ext>
            </a:extLst>
          </p:cNvPr>
          <p:cNvSpPr txBox="1">
            <a:spLocks/>
          </p:cNvSpPr>
          <p:nvPr/>
        </p:nvSpPr>
        <p:spPr>
          <a:xfrm>
            <a:off x="163162" y="4038267"/>
            <a:ext cx="2452448" cy="44557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Minibeast life-cycles. Caterpillar/Butterflies in class.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217B4D2-3192-4F5B-8DDC-0D0BBD04BA05}"/>
              </a:ext>
            </a:extLst>
          </p:cNvPr>
          <p:cNvCxnSpPr>
            <a:cxnSpLocks/>
          </p:cNvCxnSpPr>
          <p:nvPr/>
        </p:nvCxnSpPr>
        <p:spPr>
          <a:xfrm flipH="1">
            <a:off x="2417074" y="3849480"/>
            <a:ext cx="406675" cy="1601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D6A3E4B9-B18A-4F0E-A2B9-D45CA1D12FCE}"/>
              </a:ext>
            </a:extLst>
          </p:cNvPr>
          <p:cNvSpPr txBox="1"/>
          <p:nvPr/>
        </p:nvSpPr>
        <p:spPr>
          <a:xfrm>
            <a:off x="7234746" y="4781620"/>
            <a:ext cx="2251276" cy="1323439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CD – Leaf rubbings, Nature pictures, Minibeast drawings.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EAE3257-332E-49A1-98BF-31DF29D1E9FC}"/>
              </a:ext>
            </a:extLst>
          </p:cNvPr>
          <p:cNvCxnSpPr>
            <a:cxnSpLocks/>
          </p:cNvCxnSpPr>
          <p:nvPr/>
        </p:nvCxnSpPr>
        <p:spPr>
          <a:xfrm>
            <a:off x="6642544" y="4063463"/>
            <a:ext cx="592202" cy="7181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464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5" grpId="0" animBg="1"/>
      <p:bldP spid="17" grpId="0" animBg="1"/>
      <p:bldP spid="21" grpId="0" animBg="1"/>
      <p:bldP spid="23" grpId="0" animBg="1"/>
      <p:bldP spid="25" grpId="0" animBg="1"/>
      <p:bldP spid="26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>
                <a:latin typeface="SassoonPrimaryInfant" pitchFamily="2" charset="0"/>
              </a:rPr>
              <a:t>Term 6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At the seaside </a:t>
            </a:r>
            <a:r>
              <a:rPr lang="en-GB" sz="1300" dirty="0">
                <a:latin typeface="SassoonPrimaryInfant" pitchFamily="2" charset="0"/>
              </a:rPr>
              <a:t>(6.3weeks)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038" y="2446907"/>
            <a:ext cx="1970172" cy="2637668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306794" y="557132"/>
            <a:ext cx="4460574" cy="45629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Skegness visit – lifeboat station/aquarium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77021" y="4676507"/>
            <a:ext cx="3761689" cy="793303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Seaside holiday’s now and in the past. Magic Grandad.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733245" y="5040828"/>
            <a:ext cx="3614671" cy="125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dirty="0">
              <a:latin typeface="SassoonPrimaryInfant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853215" y="5040828"/>
            <a:ext cx="3614671" cy="703149"/>
          </a:xfrm>
          <a:prstGeom prst="rect">
            <a:avLst/>
          </a:prstGeom>
          <a:ln w="38100">
            <a:solidFill>
              <a:srgbClr val="FF66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Safety in the sun and on the beach.</a:t>
            </a:r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V="1">
            <a:off x="7083381" y="2083386"/>
            <a:ext cx="753645" cy="809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5" y="2000988"/>
            <a:ext cx="753645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2724114" y="4148988"/>
            <a:ext cx="744596" cy="5275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437882" y="1017430"/>
            <a:ext cx="3607997" cy="983558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Simple multiplication as groups of &amp; Division as sharing.</a:t>
            </a:r>
          </a:p>
          <a:p>
            <a:r>
              <a:rPr lang="en-GB" sz="2000" dirty="0">
                <a:latin typeface="SassoonPrimaryInfant" pitchFamily="2" charset="0"/>
              </a:rPr>
              <a:t>S, S &amp; M: Fractions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830392" y="1361039"/>
            <a:ext cx="3662315" cy="703148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Independently writing for different purposes.</a:t>
            </a:r>
          </a:p>
        </p:txBody>
      </p:sp>
      <p:cxnSp>
        <p:nvCxnSpPr>
          <p:cNvPr id="11" name="Straight Arrow Connector 10"/>
          <p:cNvCxnSpPr>
            <a:stCxn id="2" idx="0"/>
            <a:endCxn id="6" idx="2"/>
          </p:cNvCxnSpPr>
          <p:nvPr/>
        </p:nvCxnSpPr>
        <p:spPr>
          <a:xfrm flipV="1">
            <a:off x="5276046" y="1013429"/>
            <a:ext cx="1261035" cy="1879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3215721" y="5932667"/>
            <a:ext cx="3614671" cy="703149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Sports Evening Practice &amp; Football</a:t>
            </a:r>
          </a:p>
        </p:txBody>
      </p:sp>
      <p:cxnSp>
        <p:nvCxnSpPr>
          <p:cNvPr id="19" name="Straight Arrow Connector 18"/>
          <p:cNvCxnSpPr>
            <a:endCxn id="17" idx="0"/>
          </p:cNvCxnSpPr>
          <p:nvPr/>
        </p:nvCxnSpPr>
        <p:spPr>
          <a:xfrm>
            <a:off x="4997003" y="4148987"/>
            <a:ext cx="26054" cy="1783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499659" y="3208164"/>
            <a:ext cx="1968227" cy="70788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Beach shop</a:t>
            </a:r>
          </a:p>
        </p:txBody>
      </p:sp>
      <p:cxnSp>
        <p:nvCxnSpPr>
          <p:cNvPr id="22" name="Straight Arrow Connector 21"/>
          <p:cNvCxnSpPr>
            <a:endCxn id="21" idx="1"/>
          </p:cNvCxnSpPr>
          <p:nvPr/>
        </p:nvCxnSpPr>
        <p:spPr>
          <a:xfrm>
            <a:off x="7083381" y="3520908"/>
            <a:ext cx="416278" cy="41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6C92AECA-6E52-410F-ACF1-F9C20A08D7C1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Magic Grandad Holidays Past and Present, The Boy at the Beach, Tiddler , Flotsam, Commotion in the Ocean.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547769F-A63D-4258-9AF6-C0FF035384A0}"/>
              </a:ext>
            </a:extLst>
          </p:cNvPr>
          <p:cNvSpPr txBox="1">
            <a:spLocks/>
          </p:cNvSpPr>
          <p:nvPr/>
        </p:nvSpPr>
        <p:spPr>
          <a:xfrm>
            <a:off x="132780" y="2860497"/>
            <a:ext cx="2666663" cy="793303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Under the Sea Creatures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1722084-4DD6-4D47-8DB2-04397FC8F522}"/>
              </a:ext>
            </a:extLst>
          </p:cNvPr>
          <p:cNvCxnSpPr>
            <a:cxnSpLocks/>
            <a:endCxn id="23" idx="3"/>
          </p:cNvCxnSpPr>
          <p:nvPr/>
        </p:nvCxnSpPr>
        <p:spPr>
          <a:xfrm flipH="1" flipV="1">
            <a:off x="2799443" y="3257149"/>
            <a:ext cx="663822" cy="759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99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3" grpId="0" animBg="1"/>
      <p:bldP spid="15" grpId="0" animBg="1"/>
      <p:bldP spid="17" grpId="0" animBg="1"/>
      <p:bldP spid="21" grpId="0" animBg="1"/>
      <p:bldP spid="20" grpId="0" animBg="1"/>
      <p:bldP spid="2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849</Words>
  <Application>Microsoft Office PowerPoint</Application>
  <PresentationFormat>Widescreen</PresentationFormat>
  <Paragraphs>73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SassoonPrimaryInfant</vt:lpstr>
      <vt:lpstr>Office Theme</vt:lpstr>
      <vt:lpstr>Curriculum Plan Orchard Class 2020/21</vt:lpstr>
      <vt:lpstr>Term 1 Fairy tales (7.2weeks)</vt:lpstr>
      <vt:lpstr>Term 2 People Who Help us &amp; Celebrations (6.4weeks)</vt:lpstr>
      <vt:lpstr>Term 3 Dinosaurs (6 weeks)</vt:lpstr>
      <vt:lpstr>Term 4 Julia Donaldson Stories (5.3weeks)</vt:lpstr>
      <vt:lpstr>Term 5 Plants and Mini-Beasts (6 weeks)</vt:lpstr>
      <vt:lpstr>Term 6 At the seaside (6.3weeks)</vt:lpstr>
    </vt:vector>
  </TitlesOfParts>
  <Company>Mouchel Education Cloud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Plan Orchard Class 2017/18</dc:title>
  <dc:creator>Anneka Luffman</dc:creator>
  <cp:lastModifiedBy>Anneka Luffman</cp:lastModifiedBy>
  <cp:revision>43</cp:revision>
  <dcterms:created xsi:type="dcterms:W3CDTF">2017-05-23T18:53:29Z</dcterms:created>
  <dcterms:modified xsi:type="dcterms:W3CDTF">2021-02-19T13:23:15Z</dcterms:modified>
</cp:coreProperties>
</file>