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autoCompressPictures="0">
  <p:sldMasterIdLst>
    <p:sldMasterId id="2147483696" r:id="rId4"/>
  </p:sldMasterIdLst>
  <p:notesMasterIdLst>
    <p:notesMasterId r:id="rId11"/>
  </p:notesMasterIdLst>
  <p:sldIdLst>
    <p:sldId id="285" r:id="rId5"/>
    <p:sldId id="288" r:id="rId6"/>
    <p:sldId id="289" r:id="rId7"/>
    <p:sldId id="290" r:id="rId8"/>
    <p:sldId id="291" r:id="rId9"/>
    <p:sldId id="292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E000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4" d="100"/>
          <a:sy n="54" d="100"/>
        </p:scale>
        <p:origin x="91" y="43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938646-CEA8-41F9-BD9F-D1FA107D99CC}" type="datetimeFigureOut">
              <a:rPr lang="en-US" smtClean="0"/>
              <a:t>9/29/2022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B040C8-62D2-4EA7-B200-D3B8C06AAF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30676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39389-D342-42C9-A280-8ADE336DA885}" type="datetime1">
              <a:rPr lang="en-US" smtClean="0"/>
              <a:t>9/29/2022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80732C-99B6-468D-8E86-54127C661C29}" type="datetime1">
              <a:rPr lang="en-US" smtClean="0"/>
              <a:t>9/29/2022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96AA6-1553-455E-A701-5DB89675312A}" type="datetime1">
              <a:rPr lang="en-US" smtClean="0"/>
              <a:t>9/29/2022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27D05-0AAA-4191-8602-39A011BE220C}" type="datetime1">
              <a:rPr lang="en-US" smtClean="0"/>
              <a:t>9/29/2022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B8012-90E5-4BF2-B13D-6DEC2EE5E086}" type="datetime1">
              <a:rPr lang="en-US" smtClean="0"/>
              <a:t>9/29/2022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62E2D-C320-4C5E-98F1-D60DBA71A352}" type="datetime1">
              <a:rPr lang="en-US" smtClean="0"/>
              <a:t>9/29/2022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6C99D-E4E2-4DDF-8629-131208CB18B0}" type="datetime1">
              <a:rPr lang="en-US" smtClean="0"/>
              <a:t>9/29/2022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20CF4-5FC9-46F3-B596-BE1F927BA2F1}" type="datetime1">
              <a:rPr lang="en-US" smtClean="0"/>
              <a:t>9/29/2022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BF1ABFC0-89FE-4355-9E74-11DC57FEA97E}" type="datetime1">
              <a:rPr lang="en-US" smtClean="0"/>
              <a:t>9/29/2022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5ED82-9221-4209-9FC6-897FECC94D85}" type="datetime1">
              <a:rPr lang="en-US" smtClean="0"/>
              <a:t>9/29/2022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95C5F-8991-4788-8021-97F7E97CAA77}" type="datetime1">
              <a:rPr lang="en-US" smtClean="0"/>
              <a:t>9/29/2022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F9B8B6D2-5532-4B59-9C5A-AB106F128946}" type="datetime1">
              <a:rPr lang="en-US" smtClean="0"/>
              <a:t>9/29/2022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satellite view of the Earth">
            <a:extLst>
              <a:ext uri="{FF2B5EF4-FFF2-40B4-BE49-F238E27FC236}">
                <a16:creationId xmlns:a16="http://schemas.microsoft.com/office/drawing/2014/main" id="{997CF875-7865-4B60-BE3C-F759090A4D5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125" b="3125"/>
          <a:stretch/>
        </p:blipFill>
        <p:spPr>
          <a:xfrm>
            <a:off x="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46D0423-92ED-41A8-B13E-ED2A99FC38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00200" y="1441062"/>
            <a:ext cx="8991600" cy="1645920"/>
          </a:xfrm>
          <a:solidFill>
            <a:schemeClr val="bg1">
              <a:alpha val="60000"/>
            </a:schemeClr>
          </a:solidFill>
          <a:ln w="38100" cap="sq">
            <a:solidFill>
              <a:schemeClr val="tx1"/>
            </a:solidFill>
            <a:miter lim="800000"/>
          </a:ln>
        </p:spPr>
        <p:txBody>
          <a:bodyPr anchor="ctr">
            <a:normAutofit/>
          </a:bodyPr>
          <a:lstStyle/>
          <a:p>
            <a:r>
              <a:rPr lang="en-US" dirty="0">
                <a:solidFill>
                  <a:schemeClr val="tx1"/>
                </a:solidFill>
                <a:latin typeface="Algerian" panose="04020705040A02060702" pitchFamily="82" charset="0"/>
              </a:rPr>
              <a:t>EARTH AND SPACE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B4D8F8-4E82-4BDB-B682-C4008F4B24E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FFFF"/>
                </a:solidFill>
                <a:sym typeface="Wingdings" panose="05000000000000000000" pitchFamily="2" charset="2"/>
              </a:rPr>
              <a:t></a:t>
            </a:r>
            <a:r>
              <a:rPr lang="en-US" dirty="0">
                <a:solidFill>
                  <a:srgbClr val="FFFFFF"/>
                </a:solidFill>
              </a:rPr>
              <a:t>JAKE  AND EVA </a:t>
            </a:r>
            <a:r>
              <a:rPr lang="en-US" dirty="0">
                <a:solidFill>
                  <a:srgbClr val="FFFFFF"/>
                </a:solidFill>
                <a:sym typeface="Wingdings" panose="05000000000000000000" pitchFamily="2" charset="2"/>
              </a:rPr>
              <a:t></a:t>
            </a:r>
            <a:endParaRPr lang="en-US" dirty="0">
              <a:solidFill>
                <a:srgbClr val="FFFFFF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5F8E036-49FD-407F-97F0-9E8131CED9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7747" y="4394910"/>
            <a:ext cx="4257262" cy="2329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10680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satellite view of the Earth">
            <a:extLst>
              <a:ext uri="{FF2B5EF4-FFF2-40B4-BE49-F238E27FC236}">
                <a16:creationId xmlns:a16="http://schemas.microsoft.com/office/drawing/2014/main" id="{997CF875-7865-4B60-BE3C-F759090A4D5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125" b="3125"/>
          <a:stretch/>
        </p:blipFill>
        <p:spPr>
          <a:xfrm>
            <a:off x="20" y="163784"/>
            <a:ext cx="12191980" cy="6857990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74B4D8F8-4E82-4BDB-B682-C4008F4B24E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82639" y="1037230"/>
            <a:ext cx="10754436" cy="5479566"/>
          </a:xfrm>
        </p:spPr>
        <p:txBody>
          <a:bodyPr>
            <a:norm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FFFFFF"/>
                </a:solidFill>
              </a:rPr>
              <a:t>The Solar System was formed 4.6 billion years ago from a cloud of gas and dust called the solar nebula.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FFFFFF"/>
                </a:solidFill>
              </a:rPr>
              <a:t>The Solar System is all the planets and other things in space that orbit (go around) our sun.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FFFFFF"/>
                </a:solidFill>
              </a:rPr>
              <a:t>This is the order of the planets Mercury, Venus, Earth, Mars, Jupiter, Saturn, Uranus, Neptune.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FFFFFF"/>
                </a:solidFill>
              </a:rPr>
              <a:t>The solar system is part of </a:t>
            </a:r>
            <a:r>
              <a:rPr lang="en-GB" sz="3200">
                <a:solidFill>
                  <a:srgbClr val="FFFFFF"/>
                </a:solidFill>
              </a:rPr>
              <a:t>the Milky </a:t>
            </a:r>
            <a:r>
              <a:rPr lang="en-GB" sz="3200" dirty="0">
                <a:solidFill>
                  <a:srgbClr val="FFFFFF"/>
                </a:solidFill>
              </a:rPr>
              <a:t>W</a:t>
            </a:r>
            <a:r>
              <a:rPr lang="en-GB" sz="3200">
                <a:solidFill>
                  <a:srgbClr val="FFFFFF"/>
                </a:solidFill>
              </a:rPr>
              <a:t>ay</a:t>
            </a:r>
            <a:r>
              <a:rPr lang="en-GB" sz="3200" dirty="0">
                <a:solidFill>
                  <a:srgbClr val="FFFFFF"/>
                </a:solidFill>
              </a:rPr>
              <a:t>.</a:t>
            </a:r>
          </a:p>
          <a:p>
            <a:pPr algn="just"/>
            <a:endParaRPr lang="en-GB" sz="3200" dirty="0">
              <a:solidFill>
                <a:srgbClr val="FFFFFF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GB" sz="3200" dirty="0">
              <a:solidFill>
                <a:srgbClr val="FFFFFF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GB" sz="3200" dirty="0">
              <a:solidFill>
                <a:srgbClr val="FFFFFF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3200" dirty="0">
              <a:solidFill>
                <a:srgbClr val="FFFFFF"/>
              </a:solidFill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AA7E772A-3E4F-438B-A59D-1D2B1FBD49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4130" y="341204"/>
            <a:ext cx="10141226" cy="696026"/>
          </a:xfrm>
          <a:solidFill>
            <a:schemeClr val="bg1">
              <a:lumMod val="95000"/>
              <a:lumOff val="5000"/>
            </a:schemeClr>
          </a:solidFill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chemeClr val="tx1">
                    <a:lumMod val="95000"/>
                  </a:schemeClr>
                </a:solidFill>
                <a:latin typeface="Chiller" panose="04020404031007020602" pitchFamily="82" charset="0"/>
              </a:rPr>
              <a:t>WHAT IS THE SOLAR SYSTERM ?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836DBE3-18FF-4A8C-82D3-12B87A7593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10786" y="4063999"/>
            <a:ext cx="3781193" cy="2794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4137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satellite view of the Earth">
            <a:extLst>
              <a:ext uri="{FF2B5EF4-FFF2-40B4-BE49-F238E27FC236}">
                <a16:creationId xmlns:a16="http://schemas.microsoft.com/office/drawing/2014/main" id="{997CF875-7865-4B60-BE3C-F759090A4D5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125" b="3125"/>
          <a:stretch/>
        </p:blipFill>
        <p:spPr>
          <a:xfrm>
            <a:off x="20" y="163784"/>
            <a:ext cx="12191980" cy="6857990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74B4D8F8-4E82-4BDB-B682-C4008F4B24E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82639" y="1037230"/>
            <a:ext cx="10754436" cy="5820770"/>
          </a:xfrm>
        </p:spPr>
        <p:txBody>
          <a:bodyPr>
            <a:norm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FFFFFF"/>
                </a:solidFill>
              </a:rPr>
              <a:t>The sun is a yellow dwarf star.</a:t>
            </a:r>
            <a:endParaRPr lang="en-GB" sz="3200" dirty="0">
              <a:solidFill>
                <a:srgbClr val="FFFFFF"/>
              </a:solidFill>
              <a:highlight>
                <a:srgbClr val="000000"/>
              </a:highlight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FFFFFF"/>
                </a:solidFill>
              </a:rPr>
              <a:t>The sun is the biggest star.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FFFFFF"/>
                </a:solidFill>
              </a:rPr>
              <a:t>There are over 200 sextillion stars in the milky way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FFFFFF"/>
                </a:solidFill>
              </a:rPr>
              <a:t>Stars are made of hydrogen and helium.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FFFFFF"/>
                </a:solidFill>
              </a:rPr>
              <a:t>The suns surface temperature is 5505˚C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FFFFFF"/>
                </a:solidFill>
              </a:rPr>
              <a:t>Every star you see in the night sky is bigger and brighter than our sun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AA7E772A-3E4F-438B-A59D-1D2B1FBD49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75512" y="163784"/>
            <a:ext cx="10141226" cy="696026"/>
          </a:xfrm>
          <a:gradFill>
            <a:gsLst>
              <a:gs pos="0">
                <a:srgbClr val="FEE000"/>
              </a:gs>
              <a:gs pos="30094">
                <a:srgbClr val="FFFF00"/>
              </a:gs>
              <a:gs pos="76000">
                <a:schemeClr val="tx1">
                  <a:lumMod val="95000"/>
                </a:schemeClr>
              </a:gs>
              <a:gs pos="76000">
                <a:schemeClr val="tx1">
                  <a:lumMod val="95000"/>
                </a:schemeClr>
              </a:gs>
            </a:gsLst>
            <a:lin ang="5400000" scaled="1"/>
          </a:gradFill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chemeClr val="tx1">
                    <a:lumMod val="95000"/>
                  </a:schemeClr>
                </a:solidFill>
                <a:highlight>
                  <a:srgbClr val="000000"/>
                </a:highlight>
                <a:latin typeface="Chiller" panose="04020404031007020602" pitchFamily="82" charset="0"/>
              </a:rPr>
              <a:t>SUN AND STARS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03F8272-D540-419A-9742-12F26B1A54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8574" y="4863829"/>
            <a:ext cx="4762500" cy="1830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60146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satellite view of the Earth">
            <a:extLst>
              <a:ext uri="{FF2B5EF4-FFF2-40B4-BE49-F238E27FC236}">
                <a16:creationId xmlns:a16="http://schemas.microsoft.com/office/drawing/2014/main" id="{997CF875-7865-4B60-BE3C-F759090A4D5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125" b="3125"/>
          <a:stretch/>
        </p:blipFill>
        <p:spPr>
          <a:xfrm>
            <a:off x="20" y="163784"/>
            <a:ext cx="12191980" cy="6857990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74B4D8F8-4E82-4BDB-B682-C4008F4B24E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11138" y="1049930"/>
            <a:ext cx="11488761" cy="4172079"/>
          </a:xfrm>
        </p:spPr>
        <p:txBody>
          <a:bodyPr>
            <a:norm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FFFFFF"/>
                </a:solidFill>
              </a:rPr>
              <a:t>There are 4 rocky planets which are Mercury, Venus, Earth and Mars.</a:t>
            </a:r>
            <a:endParaRPr lang="en-GB" sz="3200" b="1" dirty="0">
              <a:solidFill>
                <a:srgbClr val="FFFFFF"/>
              </a:solidFill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FFFFFF"/>
                </a:solidFill>
              </a:rPr>
              <a:t>They’re the 4 closest planets to the sun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FFFFFF"/>
                </a:solidFill>
              </a:rPr>
              <a:t>They have a solid surface and a core which is mainly made of iron.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FFFFFF"/>
                </a:solidFill>
              </a:rPr>
              <a:t>They are much smaller than the gas planets and rotate more slowly.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FFFFFF"/>
                </a:solidFill>
              </a:rPr>
              <a:t>They are made of rocks and metals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AA7E772A-3E4F-438B-A59D-1D2B1FBD49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4758" y="163784"/>
            <a:ext cx="10141226" cy="696026"/>
          </a:xfrm>
          <a:solidFill>
            <a:schemeClr val="bg1">
              <a:lumMod val="95000"/>
              <a:lumOff val="5000"/>
            </a:schemeClr>
          </a:solidFill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chemeClr val="tx1">
                    <a:lumMod val="95000"/>
                  </a:schemeClr>
                </a:solidFill>
                <a:latin typeface="Chiller" panose="04020404031007020602" pitchFamily="82" charset="0"/>
              </a:rPr>
              <a:t>ROCKY PLANETS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9B2E8CF-08CC-4179-B525-E8FCBBE411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04062" y="4114800"/>
            <a:ext cx="4876800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70678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satellite view of the Earth">
            <a:extLst>
              <a:ext uri="{FF2B5EF4-FFF2-40B4-BE49-F238E27FC236}">
                <a16:creationId xmlns:a16="http://schemas.microsoft.com/office/drawing/2014/main" id="{997CF875-7865-4B60-BE3C-F759090A4D5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125" b="3125"/>
          <a:stretch/>
        </p:blipFill>
        <p:spPr>
          <a:xfrm>
            <a:off x="0" y="278084"/>
            <a:ext cx="12191980" cy="6857990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74B4D8F8-4E82-4BDB-B682-C4008F4B24E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11138" y="1049930"/>
            <a:ext cx="11488761" cy="4779370"/>
          </a:xfrm>
        </p:spPr>
        <p:txBody>
          <a:bodyPr>
            <a:normAutofit lnSpcReduction="10000"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FFFFFF"/>
                </a:solidFill>
              </a:rPr>
              <a:t>The gas planets are Jupiter, Saturn, Uranus and Neptune.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FFFFFF"/>
                </a:solidFill>
              </a:rPr>
              <a:t>They each have many moons.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FFFFFF"/>
                </a:solidFill>
              </a:rPr>
              <a:t>They’re made of frozen hydrogen, ice-water, and ocean.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FFFFFF"/>
                </a:solidFill>
              </a:rPr>
              <a:t>Water vapor is common in gas giants.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FFFFFF"/>
                </a:solidFill>
              </a:rPr>
              <a:t>Jupiter has 80 moons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FFFFFF"/>
                </a:solidFill>
              </a:rPr>
              <a:t>Saturn has 83 moons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FFFFFF"/>
                </a:solidFill>
              </a:rPr>
              <a:t>Uranus has 27 moons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FFFFFF"/>
                </a:solidFill>
              </a:rPr>
              <a:t>Neptune has 14 moons</a:t>
            </a:r>
          </a:p>
          <a:p>
            <a:pPr algn="just"/>
            <a:endParaRPr lang="en-GB" sz="3200" dirty="0">
              <a:solidFill>
                <a:srgbClr val="FFFFFF"/>
              </a:solidFill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AA7E772A-3E4F-438B-A59D-1D2B1FBD49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84905" y="353904"/>
            <a:ext cx="10141226" cy="696026"/>
          </a:xfrm>
          <a:solidFill>
            <a:schemeClr val="bg1">
              <a:lumMod val="95000"/>
              <a:lumOff val="5000"/>
            </a:schemeClr>
          </a:solidFill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chemeClr val="tx1">
                    <a:lumMod val="95000"/>
                  </a:schemeClr>
                </a:solidFill>
                <a:latin typeface="Chiller" panose="04020404031007020602" pitchFamily="82" charset="0"/>
              </a:rPr>
              <a:t>GAS Planets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4FBC951-1E93-4532-B80F-70EFDCC75F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1113" y="3439615"/>
            <a:ext cx="6096000" cy="2650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20134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satellite view of the Earth">
            <a:extLst>
              <a:ext uri="{FF2B5EF4-FFF2-40B4-BE49-F238E27FC236}">
                <a16:creationId xmlns:a16="http://schemas.microsoft.com/office/drawing/2014/main" id="{997CF875-7865-4B60-BE3C-F759090A4D5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125" b="3125"/>
          <a:stretch/>
        </p:blipFill>
        <p:spPr>
          <a:xfrm>
            <a:off x="-119269" y="-278075"/>
            <a:ext cx="12191980" cy="7136074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74B4D8F8-4E82-4BDB-B682-C4008F4B24E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11138" y="1049930"/>
            <a:ext cx="11488761" cy="5808070"/>
          </a:xfrm>
        </p:spPr>
        <p:txBody>
          <a:bodyPr>
            <a:norm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FFFFFF"/>
                </a:solidFill>
              </a:rPr>
              <a:t>They’re 181 moons. 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FFFFFF"/>
                </a:solidFill>
              </a:rPr>
              <a:t>The Moon has a very thin atmosphere called an exosphere.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FFFFFF"/>
                </a:solidFill>
              </a:rPr>
              <a:t> The Moon has a very thin atmosphere called an exosphere.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FFFFFF"/>
                </a:solidFill>
              </a:rPr>
              <a:t>Thee moon is 4.53 billion years old.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FFFFFF"/>
                </a:solidFill>
              </a:rPr>
              <a:t>The Moon has a radius of 1.737 kilometres / 1.079 miles and a diameter of 3.474 km / 2.158 mi. 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FFFFFF"/>
                </a:solidFill>
              </a:rPr>
              <a:t>In full sunshine, temperatures on the Moon reach 127°C, way above boiling point.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AA7E772A-3E4F-438B-A59D-1D2B1FBD49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44691" y="176952"/>
            <a:ext cx="10141226" cy="696026"/>
          </a:xfrm>
          <a:gradFill>
            <a:gsLst>
              <a:gs pos="0">
                <a:schemeClr val="bg1">
                  <a:lumMod val="50000"/>
                  <a:lumOff val="50000"/>
                </a:schemeClr>
              </a:gs>
              <a:gs pos="41000">
                <a:schemeClr val="bg1">
                  <a:lumMod val="65000"/>
                  <a:lumOff val="35000"/>
                </a:schemeClr>
              </a:gs>
              <a:gs pos="76000">
                <a:schemeClr val="bg1">
                  <a:lumMod val="85000"/>
                  <a:lumOff val="15000"/>
                </a:schemeClr>
              </a:gs>
              <a:gs pos="100000">
                <a:schemeClr val="bg1">
                  <a:lumMod val="95000"/>
                  <a:lumOff val="5000"/>
                </a:schemeClr>
              </a:gs>
            </a:gsLst>
            <a:lin ang="5400000" scaled="1"/>
          </a:gradFill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chemeClr val="tx1">
                    <a:lumMod val="95000"/>
                  </a:schemeClr>
                </a:solidFill>
                <a:latin typeface="Chiller" panose="04020404031007020602" pitchFamily="82" charset="0"/>
              </a:rPr>
              <a:t>MOONS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1BDDAA9-C10D-41E2-BD6A-38793FB2CF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11757" y="5168348"/>
            <a:ext cx="3405808" cy="168965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C81FB6C-E8B4-44E1-AF47-51D9D8002E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17565" y="5152048"/>
            <a:ext cx="3468352" cy="1695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0483926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9677210f24a1be23c92c90fd886aa0aa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60e05723c5c1908df1a1a4ebf11d344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F009F5EF-575C-40E7-A9C5-EC1F2A55486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A451F4C-A3A1-4FF3-AEA5-AE3EFF175B0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8775A23-75CA-4614-9647-C9B2CE742CA2}">
  <ds:schemaRefs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16c05727-aa75-4e4a-9b5f-8a80a1165891"/>
    <ds:schemaRef ds:uri="71af3243-3dd4-4a8d-8c0d-dd76da1f02a5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Parcel design</Template>
  <TotalTime>0</TotalTime>
  <Words>338</Words>
  <Application>Microsoft Office PowerPoint</Application>
  <PresentationFormat>Widescreen</PresentationFormat>
  <Paragraphs>38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Algerian</vt:lpstr>
      <vt:lpstr>Arial</vt:lpstr>
      <vt:lpstr>Calibri</vt:lpstr>
      <vt:lpstr>Chiller</vt:lpstr>
      <vt:lpstr>Gill Sans MT</vt:lpstr>
      <vt:lpstr>Wingdings</vt:lpstr>
      <vt:lpstr>Parcel</vt:lpstr>
      <vt:lpstr>EARTH AND SPACE</vt:lpstr>
      <vt:lpstr>WHAT IS THE SOLAR SYSTERM ?</vt:lpstr>
      <vt:lpstr>SUN AND STARS</vt:lpstr>
      <vt:lpstr>ROCKY PLANETS</vt:lpstr>
      <vt:lpstr>GAS Planets</vt:lpstr>
      <vt:lpstr>MOONS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2022-09-22T13:22:32Z</dcterms:created>
  <dcterms:modified xsi:type="dcterms:W3CDTF">2022-09-29T10:45:58Z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