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0" d="100"/>
          <a:sy n="90" d="100"/>
        </p:scale>
        <p:origin x="16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A64FF8F0-C235-4A42-A122-225C25AEBC71}" type="datetimeFigureOut">
              <a:rPr lang="en-GB" smtClean="0"/>
              <a:t>10/03/2022</a:t>
            </a:fld>
            <a:endParaRPr lang="en-GB"/>
          </a:p>
        </p:txBody>
      </p:sp>
      <p:sp>
        <p:nvSpPr>
          <p:cNvPr id="5" name="Footer Placeholder 4"/>
          <p:cNvSpPr>
            <a:spLocks noGrp="1"/>
          </p:cNvSpPr>
          <p:nvPr>
            <p:ph type="ftr" sz="quarter" idx="11"/>
          </p:nvPr>
        </p:nvSpPr>
        <p:spPr>
          <a:xfrm>
            <a:off x="1876424" y="5410201"/>
            <a:ext cx="5124886" cy="365125"/>
          </a:xfrm>
        </p:spPr>
        <p:txBody>
          <a:bodyPr/>
          <a:lstStyle/>
          <a:p>
            <a:endParaRPr lang="en-GB"/>
          </a:p>
        </p:txBody>
      </p:sp>
      <p:sp>
        <p:nvSpPr>
          <p:cNvPr id="6" name="Slide Number Placeholder 5"/>
          <p:cNvSpPr>
            <a:spLocks noGrp="1"/>
          </p:cNvSpPr>
          <p:nvPr>
            <p:ph type="sldNum" sz="quarter" idx="12"/>
          </p:nvPr>
        </p:nvSpPr>
        <p:spPr>
          <a:xfrm>
            <a:off x="9896911" y="5410199"/>
            <a:ext cx="771089" cy="365125"/>
          </a:xfrm>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4030339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4FF8F0-C235-4A42-A122-225C25AEBC71}"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3929293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64FF8F0-C235-4A42-A122-225C25AEBC71}"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187225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64FF8F0-C235-4A42-A122-225C25AEBC71}"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23324194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64FF8F0-C235-4A42-A122-225C25AEBC71}" type="datetimeFigureOut">
              <a:rPr lang="en-GB" smtClean="0"/>
              <a:t>10/03/2022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35677779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64FF8F0-C235-4A42-A122-225C25AEBC71}" type="datetimeFigureOut">
              <a:rPr lang="en-GB" smtClean="0"/>
              <a:t>10/03/2022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31439007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4FF8F0-C235-4A42-A122-225C25AEBC71}" type="datetimeFigureOut">
              <a:rPr lang="en-GB" smtClean="0"/>
              <a:t>10/03/2022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3687836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64FF8F0-C235-4A42-A122-225C25AEBC71}"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3409507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64FF8F0-C235-4A42-A122-225C25AEBC71}"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5943371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64FF8F0-C235-4A42-A122-225C25AEBC71}"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24877030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64FF8F0-C235-4A42-A122-225C25AEBC71}"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1746978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64FF8F0-C235-4A42-A122-225C25AEBC71}"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75C6F9-4CC8-4522-8DF6-C0023DCA2135}" type="slidenum">
              <a:rPr lang="en-GB" smtClean="0"/>
              <a:t>‹#›</a:t>
            </a:fld>
            <a:endParaRPr lang="en-GB"/>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8895088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64FF8F0-C235-4A42-A122-225C25AEBC71}"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9830775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A64FF8F0-C235-4A42-A122-225C25AEBC71}" type="datetimeFigureOut">
              <a:rPr lang="en-GB" smtClean="0"/>
              <a:t>10/03/2022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18309032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A64FF8F0-C235-4A42-A122-225C25AEBC71}" type="datetimeFigureOut">
              <a:rPr lang="en-GB" smtClean="0"/>
              <a:t>10/03/2022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14740433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4FF8F0-C235-4A42-A122-225C25AEBC71}"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40890938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64FF8F0-C235-4A42-A122-225C25AEBC71}"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75C6F9-4CC8-4522-8DF6-C0023DCA2135}" type="slidenum">
              <a:rPr lang="en-GB" smtClean="0"/>
              <a:t>‹#›</a:t>
            </a:fld>
            <a:endParaRPr lang="en-GB"/>
          </a:p>
        </p:txBody>
      </p:sp>
    </p:spTree>
    <p:extLst>
      <p:ext uri="{BB962C8B-B14F-4D97-AF65-F5344CB8AC3E}">
        <p14:creationId xmlns:p14="http://schemas.microsoft.com/office/powerpoint/2010/main" val="18774725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64FF8F0-C235-4A42-A122-225C25AEBC71}" type="datetimeFigureOut">
              <a:rPr lang="en-GB" smtClean="0"/>
              <a:t>10/03/2022</a:t>
            </a:fld>
            <a:endParaRPr lang="en-GB"/>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C75C6F9-4CC8-4522-8DF6-C0023DCA2135}" type="slidenum">
              <a:rPr lang="en-GB" smtClean="0"/>
              <a:t>‹#›</a:t>
            </a:fld>
            <a:endParaRPr lang="en-GB"/>
          </a:p>
        </p:txBody>
      </p:sp>
    </p:spTree>
    <p:extLst>
      <p:ext uri="{BB962C8B-B14F-4D97-AF65-F5344CB8AC3E}">
        <p14:creationId xmlns:p14="http://schemas.microsoft.com/office/powerpoint/2010/main" val="94083808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4BA85-BCEA-4BA9-8518-BE726B765A64}"/>
              </a:ext>
            </a:extLst>
          </p:cNvPr>
          <p:cNvSpPr>
            <a:spLocks noGrp="1"/>
          </p:cNvSpPr>
          <p:nvPr>
            <p:ph type="ctrTitle"/>
          </p:nvPr>
        </p:nvSpPr>
        <p:spPr>
          <a:xfrm>
            <a:off x="1753220" y="2854187"/>
            <a:ext cx="7364275" cy="1149625"/>
          </a:xfrm>
        </p:spPr>
        <p:txBody>
          <a:bodyPr>
            <a:normAutofit fontScale="90000"/>
          </a:bodyPr>
          <a:lstStyle/>
          <a:p>
            <a:br>
              <a:rPr lang="en-GB" dirty="0"/>
            </a:br>
            <a:r>
              <a:rPr lang="en-GB" sz="7300" dirty="0">
                <a:latin typeface="Book Antiqua" panose="02040602050305030304" pitchFamily="18" charset="0"/>
              </a:rPr>
              <a:t>William Morris</a:t>
            </a:r>
            <a:endParaRPr lang="en-GB" dirty="0">
              <a:latin typeface="Book Antiqua" panose="02040602050305030304" pitchFamily="18" charset="0"/>
            </a:endParaRPr>
          </a:p>
        </p:txBody>
      </p:sp>
      <p:sp>
        <p:nvSpPr>
          <p:cNvPr id="3" name="Subtitle 2">
            <a:extLst>
              <a:ext uri="{FF2B5EF4-FFF2-40B4-BE49-F238E27FC236}">
                <a16:creationId xmlns:a16="http://schemas.microsoft.com/office/drawing/2014/main" id="{E587B314-3F8E-46BD-91DD-6A25C8D5FE60}"/>
              </a:ext>
            </a:extLst>
          </p:cNvPr>
          <p:cNvSpPr>
            <a:spLocks noGrp="1"/>
          </p:cNvSpPr>
          <p:nvPr>
            <p:ph type="subTitle" idx="1"/>
          </p:nvPr>
        </p:nvSpPr>
        <p:spPr>
          <a:xfrm>
            <a:off x="2088459" y="6312107"/>
            <a:ext cx="3106393" cy="426623"/>
          </a:xfrm>
        </p:spPr>
        <p:txBody>
          <a:bodyPr>
            <a:normAutofit lnSpcReduction="10000"/>
          </a:bodyPr>
          <a:lstStyle/>
          <a:p>
            <a:r>
              <a:rPr lang="en-GB" dirty="0"/>
              <a:t>By Daniel, Kaitlin, Enija</a:t>
            </a:r>
          </a:p>
        </p:txBody>
      </p:sp>
      <p:pic>
        <p:nvPicPr>
          <p:cNvPr id="4" name="Picture 3">
            <a:extLst>
              <a:ext uri="{FF2B5EF4-FFF2-40B4-BE49-F238E27FC236}">
                <a16:creationId xmlns:a16="http://schemas.microsoft.com/office/drawing/2014/main" id="{F48F4A90-F862-4D5B-A649-91FCC335BF1D}"/>
              </a:ext>
            </a:extLst>
          </p:cNvPr>
          <p:cNvPicPr>
            <a:picLocks noChangeAspect="1"/>
          </p:cNvPicPr>
          <p:nvPr/>
        </p:nvPicPr>
        <p:blipFill>
          <a:blip r:embed="rId2"/>
          <a:stretch>
            <a:fillRect/>
          </a:stretch>
        </p:blipFill>
        <p:spPr>
          <a:xfrm>
            <a:off x="6988062" y="251791"/>
            <a:ext cx="4991903" cy="6486939"/>
          </a:xfrm>
          <a:prstGeom prst="rect">
            <a:avLst/>
          </a:prstGeom>
        </p:spPr>
      </p:pic>
    </p:spTree>
    <p:extLst>
      <p:ext uri="{BB962C8B-B14F-4D97-AF65-F5344CB8AC3E}">
        <p14:creationId xmlns:p14="http://schemas.microsoft.com/office/powerpoint/2010/main" val="288740816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5"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anim calcmode="lin" valueType="num">
                                      <p:cBhvr>
                                        <p:cTn id="14" dur="2000" fill="hold"/>
                                        <p:tgtEl>
                                          <p:spTgt spid="4"/>
                                        </p:tgtEl>
                                        <p:attrNameLst>
                                          <p:attrName>ppt_w</p:attrName>
                                        </p:attrNameLst>
                                      </p:cBhvr>
                                      <p:tavLst>
                                        <p:tav tm="0" fmla="#ppt_w*sin(2.5*pi*$)">
                                          <p:val>
                                            <p:fltVal val="0"/>
                                          </p:val>
                                        </p:tav>
                                        <p:tav tm="100000">
                                          <p:val>
                                            <p:fltVal val="1"/>
                                          </p:val>
                                        </p:tav>
                                      </p:tavLst>
                                    </p:anim>
                                    <p:anim calcmode="lin" valueType="num">
                                      <p:cBhvr>
                                        <p:cTn id="15"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Effect transition="in" filter="fade">
                                      <p:cBhvr>
                                        <p:cTn id="20"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54F0-205D-409C-8A70-BBEADD5C74EF}"/>
              </a:ext>
            </a:extLst>
          </p:cNvPr>
          <p:cNvSpPr>
            <a:spLocks noGrp="1"/>
          </p:cNvSpPr>
          <p:nvPr>
            <p:ph type="title"/>
          </p:nvPr>
        </p:nvSpPr>
        <p:spPr>
          <a:xfrm>
            <a:off x="2319992" y="543339"/>
            <a:ext cx="7552015" cy="1346960"/>
          </a:xfrm>
        </p:spPr>
        <p:txBody>
          <a:bodyPr>
            <a:noAutofit/>
          </a:bodyPr>
          <a:lstStyle/>
          <a:p>
            <a:r>
              <a:rPr lang="en-GB" sz="8000" u="sng" dirty="0">
                <a:latin typeface="Berlin Sans FB" panose="020E0602020502020306" pitchFamily="34" charset="0"/>
              </a:rPr>
              <a:t>Who was he?</a:t>
            </a:r>
          </a:p>
        </p:txBody>
      </p:sp>
      <p:sp>
        <p:nvSpPr>
          <p:cNvPr id="3" name="Text Placeholder 2">
            <a:extLst>
              <a:ext uri="{FF2B5EF4-FFF2-40B4-BE49-F238E27FC236}">
                <a16:creationId xmlns:a16="http://schemas.microsoft.com/office/drawing/2014/main" id="{8D3D4051-46FB-48C8-8AD3-B5B99A58A839}"/>
              </a:ext>
            </a:extLst>
          </p:cNvPr>
          <p:cNvSpPr>
            <a:spLocks noGrp="1"/>
          </p:cNvSpPr>
          <p:nvPr>
            <p:ph type="body" idx="1"/>
          </p:nvPr>
        </p:nvSpPr>
        <p:spPr>
          <a:xfrm>
            <a:off x="1194420" y="2173357"/>
            <a:ext cx="9906000" cy="2729948"/>
          </a:xfrm>
        </p:spPr>
        <p:txBody>
          <a:bodyPr>
            <a:normAutofit/>
          </a:bodyPr>
          <a:lstStyle/>
          <a:p>
            <a:r>
              <a:rPr lang="en-GB" sz="2800" dirty="0"/>
              <a:t>William Morris was a carpet and curtain designer and creator. He was born 1834 in Essex and sadly passed on October 3</a:t>
            </a:r>
            <a:r>
              <a:rPr lang="en-GB" sz="2800" baseline="30000" dirty="0"/>
              <a:t>rd</a:t>
            </a:r>
            <a:r>
              <a:rPr lang="en-GB" sz="2800" dirty="0"/>
              <a:t> 1896. At the time he died, one of his doctors is said to have remarked that Morris carried out the work of 10 men.</a:t>
            </a:r>
          </a:p>
        </p:txBody>
      </p:sp>
    </p:spTree>
    <p:extLst>
      <p:ext uri="{BB962C8B-B14F-4D97-AF65-F5344CB8AC3E}">
        <p14:creationId xmlns:p14="http://schemas.microsoft.com/office/powerpoint/2010/main" val="9112353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wipe(down)">
                                      <p:cBhvr>
                                        <p:cTn id="15" dur="580">
                                          <p:stCondLst>
                                            <p:cond delay="0"/>
                                          </p:stCondLst>
                                        </p:cTn>
                                        <p:tgtEl>
                                          <p:spTgt spid="3">
                                            <p:txEl>
                                              <p:pRg st="0" end="0"/>
                                            </p:txEl>
                                          </p:spTgt>
                                        </p:tgtEl>
                                      </p:cBhvr>
                                    </p:animEffect>
                                    <p:anim calcmode="lin" valueType="num">
                                      <p:cBhvr>
                                        <p:cTn id="1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0" end="0"/>
                                            </p:txEl>
                                          </p:spTgt>
                                        </p:tgtEl>
                                      </p:cBhvr>
                                      <p:to x="100000" y="60000"/>
                                    </p:animScale>
                                    <p:animScale>
                                      <p:cBhvr>
                                        <p:cTn id="22" dur="166" decel="50000">
                                          <p:stCondLst>
                                            <p:cond delay="676"/>
                                          </p:stCondLst>
                                        </p:cTn>
                                        <p:tgtEl>
                                          <p:spTgt spid="3">
                                            <p:txEl>
                                              <p:pRg st="0" end="0"/>
                                            </p:txEl>
                                          </p:spTgt>
                                        </p:tgtEl>
                                      </p:cBhvr>
                                      <p:to x="100000" y="100000"/>
                                    </p:animScale>
                                    <p:animScale>
                                      <p:cBhvr>
                                        <p:cTn id="23" dur="26">
                                          <p:stCondLst>
                                            <p:cond delay="1312"/>
                                          </p:stCondLst>
                                        </p:cTn>
                                        <p:tgtEl>
                                          <p:spTgt spid="3">
                                            <p:txEl>
                                              <p:pRg st="0" end="0"/>
                                            </p:txEl>
                                          </p:spTgt>
                                        </p:tgtEl>
                                      </p:cBhvr>
                                      <p:to x="100000" y="80000"/>
                                    </p:animScale>
                                    <p:animScale>
                                      <p:cBhvr>
                                        <p:cTn id="24" dur="166" decel="50000">
                                          <p:stCondLst>
                                            <p:cond delay="1338"/>
                                          </p:stCondLst>
                                        </p:cTn>
                                        <p:tgtEl>
                                          <p:spTgt spid="3">
                                            <p:txEl>
                                              <p:pRg st="0" end="0"/>
                                            </p:txEl>
                                          </p:spTgt>
                                        </p:tgtEl>
                                      </p:cBhvr>
                                      <p:to x="100000" y="100000"/>
                                    </p:animScale>
                                    <p:animScale>
                                      <p:cBhvr>
                                        <p:cTn id="25" dur="26">
                                          <p:stCondLst>
                                            <p:cond delay="1642"/>
                                          </p:stCondLst>
                                        </p:cTn>
                                        <p:tgtEl>
                                          <p:spTgt spid="3">
                                            <p:txEl>
                                              <p:pRg st="0" end="0"/>
                                            </p:txEl>
                                          </p:spTgt>
                                        </p:tgtEl>
                                      </p:cBhvr>
                                      <p:to x="100000" y="90000"/>
                                    </p:animScale>
                                    <p:animScale>
                                      <p:cBhvr>
                                        <p:cTn id="26" dur="166" decel="50000">
                                          <p:stCondLst>
                                            <p:cond delay="1668"/>
                                          </p:stCondLst>
                                        </p:cTn>
                                        <p:tgtEl>
                                          <p:spTgt spid="3">
                                            <p:txEl>
                                              <p:pRg st="0" end="0"/>
                                            </p:txEl>
                                          </p:spTgt>
                                        </p:tgtEl>
                                      </p:cBhvr>
                                      <p:to x="100000" y="100000"/>
                                    </p:animScale>
                                    <p:animScale>
                                      <p:cBhvr>
                                        <p:cTn id="27" dur="26">
                                          <p:stCondLst>
                                            <p:cond delay="1808"/>
                                          </p:stCondLst>
                                        </p:cTn>
                                        <p:tgtEl>
                                          <p:spTgt spid="3">
                                            <p:txEl>
                                              <p:pRg st="0" end="0"/>
                                            </p:txEl>
                                          </p:spTgt>
                                        </p:tgtEl>
                                      </p:cBhvr>
                                      <p:to x="100000" y="95000"/>
                                    </p:animScale>
                                    <p:animScale>
                                      <p:cBhvr>
                                        <p:cTn id="28" dur="166" decel="50000">
                                          <p:stCondLst>
                                            <p:cond delay="1834"/>
                                          </p:stCondLst>
                                        </p:cTn>
                                        <p:tgtEl>
                                          <p:spTgt spid="3">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D91B08-21AD-4A11-8CD5-30CA458CA6EB}"/>
              </a:ext>
            </a:extLst>
          </p:cNvPr>
          <p:cNvSpPr>
            <a:spLocks noGrp="1"/>
          </p:cNvSpPr>
          <p:nvPr>
            <p:ph type="title"/>
          </p:nvPr>
        </p:nvSpPr>
        <p:spPr>
          <a:xfrm>
            <a:off x="2572646" y="371474"/>
            <a:ext cx="6518346" cy="1374776"/>
          </a:xfrm>
        </p:spPr>
        <p:txBody>
          <a:bodyPr>
            <a:normAutofit fontScale="90000"/>
          </a:bodyPr>
          <a:lstStyle/>
          <a:p>
            <a:r>
              <a:rPr lang="en-GB" sz="8000" u="sng" dirty="0">
                <a:latin typeface="Berlin Sans FB Demi" panose="020E0802020502020306" pitchFamily="34" charset="0"/>
              </a:rPr>
              <a:t>What he did:</a:t>
            </a:r>
          </a:p>
        </p:txBody>
      </p:sp>
      <p:sp>
        <p:nvSpPr>
          <p:cNvPr id="3" name="Text Placeholder 2">
            <a:extLst>
              <a:ext uri="{FF2B5EF4-FFF2-40B4-BE49-F238E27FC236}">
                <a16:creationId xmlns:a16="http://schemas.microsoft.com/office/drawing/2014/main" id="{C43EB719-8FC9-4FCC-A3C0-5643C39F19C5}"/>
              </a:ext>
            </a:extLst>
          </p:cNvPr>
          <p:cNvSpPr>
            <a:spLocks noGrp="1"/>
          </p:cNvSpPr>
          <p:nvPr>
            <p:ph type="body" idx="1"/>
          </p:nvPr>
        </p:nvSpPr>
        <p:spPr>
          <a:xfrm>
            <a:off x="755374" y="1746250"/>
            <a:ext cx="4704521" cy="4946098"/>
          </a:xfrm>
        </p:spPr>
        <p:txBody>
          <a:bodyPr>
            <a:normAutofit lnSpcReduction="10000"/>
          </a:bodyPr>
          <a:lstStyle/>
          <a:p>
            <a:r>
              <a:rPr lang="en-GB" sz="2800" dirty="0"/>
              <a:t>This brilliant designer and creator  designed carpets all the way to curtains. Instead of using different things to design those creations, he used the same technique. He used pieces of nature to design them. He even designed stain glass windows.</a:t>
            </a:r>
          </a:p>
        </p:txBody>
      </p:sp>
      <p:pic>
        <p:nvPicPr>
          <p:cNvPr id="4" name="Picture 3">
            <a:extLst>
              <a:ext uri="{FF2B5EF4-FFF2-40B4-BE49-F238E27FC236}">
                <a16:creationId xmlns:a16="http://schemas.microsoft.com/office/drawing/2014/main" id="{CA712DB9-13AE-401D-9CA7-7E55CDFA06F9}"/>
              </a:ext>
            </a:extLst>
          </p:cNvPr>
          <p:cNvPicPr>
            <a:picLocks noChangeAspect="1"/>
          </p:cNvPicPr>
          <p:nvPr/>
        </p:nvPicPr>
        <p:blipFill>
          <a:blip r:embed="rId2"/>
          <a:stretch>
            <a:fillRect/>
          </a:stretch>
        </p:blipFill>
        <p:spPr>
          <a:xfrm>
            <a:off x="5675168" y="1886271"/>
            <a:ext cx="5469910" cy="4195742"/>
          </a:xfrm>
          <a:prstGeom prst="rect">
            <a:avLst/>
          </a:prstGeom>
        </p:spPr>
      </p:pic>
    </p:spTree>
    <p:extLst>
      <p:ext uri="{BB962C8B-B14F-4D97-AF65-F5344CB8AC3E}">
        <p14:creationId xmlns:p14="http://schemas.microsoft.com/office/powerpoint/2010/main" val="62324741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53" presetClass="entr" presetSubtype="16"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1F0CED-5759-4D68-B73A-3F2A1A61C061}"/>
              </a:ext>
            </a:extLst>
          </p:cNvPr>
          <p:cNvSpPr>
            <a:spLocks noGrp="1"/>
          </p:cNvSpPr>
          <p:nvPr>
            <p:ph type="title"/>
          </p:nvPr>
        </p:nvSpPr>
        <p:spPr>
          <a:xfrm>
            <a:off x="1914212" y="371474"/>
            <a:ext cx="8360398" cy="1374776"/>
          </a:xfrm>
        </p:spPr>
        <p:txBody>
          <a:bodyPr>
            <a:normAutofit fontScale="90000"/>
          </a:bodyPr>
          <a:lstStyle/>
          <a:p>
            <a:r>
              <a:rPr lang="en-GB" sz="7200" u="sng" dirty="0">
                <a:latin typeface="Berlin Sans FB" panose="020E0602020502020306" pitchFamily="34" charset="0"/>
              </a:rPr>
              <a:t>What was his job?</a:t>
            </a:r>
          </a:p>
        </p:txBody>
      </p:sp>
      <p:sp>
        <p:nvSpPr>
          <p:cNvPr id="3" name="Text Placeholder 2">
            <a:extLst>
              <a:ext uri="{FF2B5EF4-FFF2-40B4-BE49-F238E27FC236}">
                <a16:creationId xmlns:a16="http://schemas.microsoft.com/office/drawing/2014/main" id="{5C7FFE7C-5D4C-4B6C-B28E-A5D3565B8A44}"/>
              </a:ext>
            </a:extLst>
          </p:cNvPr>
          <p:cNvSpPr>
            <a:spLocks noGrp="1"/>
          </p:cNvSpPr>
          <p:nvPr>
            <p:ph type="body" idx="1"/>
          </p:nvPr>
        </p:nvSpPr>
        <p:spPr>
          <a:xfrm>
            <a:off x="1143000" y="2014330"/>
            <a:ext cx="3773557" cy="4472196"/>
          </a:xfrm>
        </p:spPr>
        <p:txBody>
          <a:bodyPr>
            <a:normAutofit/>
          </a:bodyPr>
          <a:lstStyle/>
          <a:p>
            <a:r>
              <a:rPr lang="en-GB" sz="2400" dirty="0"/>
              <a:t>Weirdly enough, Morris was going to be a priest but instead he designed fabrics. He then did this as a job and did it with Philip Webb. Morris was also friends with poets and artists of design</a:t>
            </a:r>
            <a:r>
              <a:rPr lang="en-GB" sz="3200" dirty="0"/>
              <a:t>. </a:t>
            </a:r>
          </a:p>
          <a:p>
            <a:endParaRPr lang="en-GB" sz="2800" dirty="0"/>
          </a:p>
        </p:txBody>
      </p:sp>
      <p:pic>
        <p:nvPicPr>
          <p:cNvPr id="5" name="Picture 4">
            <a:extLst>
              <a:ext uri="{FF2B5EF4-FFF2-40B4-BE49-F238E27FC236}">
                <a16:creationId xmlns:a16="http://schemas.microsoft.com/office/drawing/2014/main" id="{3826E356-B028-4919-B552-5E744719C50F}"/>
              </a:ext>
            </a:extLst>
          </p:cNvPr>
          <p:cNvPicPr>
            <a:picLocks noChangeAspect="1"/>
          </p:cNvPicPr>
          <p:nvPr/>
        </p:nvPicPr>
        <p:blipFill>
          <a:blip r:embed="rId2"/>
          <a:stretch>
            <a:fillRect/>
          </a:stretch>
        </p:blipFill>
        <p:spPr>
          <a:xfrm rot="1323293">
            <a:off x="7813434" y="2231344"/>
            <a:ext cx="4005456" cy="2132597"/>
          </a:xfrm>
          <a:prstGeom prst="rect">
            <a:avLst/>
          </a:prstGeom>
        </p:spPr>
      </p:pic>
      <p:pic>
        <p:nvPicPr>
          <p:cNvPr id="6" name="Picture 5">
            <a:extLst>
              <a:ext uri="{FF2B5EF4-FFF2-40B4-BE49-F238E27FC236}">
                <a16:creationId xmlns:a16="http://schemas.microsoft.com/office/drawing/2014/main" id="{CC36F0AC-9B05-4856-B4A0-CD80C2847EBD}"/>
              </a:ext>
            </a:extLst>
          </p:cNvPr>
          <p:cNvPicPr>
            <a:picLocks noChangeAspect="1"/>
          </p:cNvPicPr>
          <p:nvPr/>
        </p:nvPicPr>
        <p:blipFill>
          <a:blip r:embed="rId3"/>
          <a:stretch>
            <a:fillRect/>
          </a:stretch>
        </p:blipFill>
        <p:spPr>
          <a:xfrm>
            <a:off x="4916557" y="3371466"/>
            <a:ext cx="2893416" cy="3332922"/>
          </a:xfrm>
          <a:prstGeom prst="rect">
            <a:avLst/>
          </a:prstGeom>
        </p:spPr>
      </p:pic>
    </p:spTree>
    <p:extLst>
      <p:ext uri="{BB962C8B-B14F-4D97-AF65-F5344CB8AC3E}">
        <p14:creationId xmlns:p14="http://schemas.microsoft.com/office/powerpoint/2010/main" val="22949622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Effect transition="in" filter="barn(inVertical)">
                                      <p:cBhvr>
                                        <p:cTn id="2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02ACC-A595-4780-A1BD-D3DEB3B75BE3}"/>
              </a:ext>
            </a:extLst>
          </p:cNvPr>
          <p:cNvSpPr>
            <a:spLocks noGrp="1"/>
          </p:cNvSpPr>
          <p:nvPr>
            <p:ph type="title"/>
          </p:nvPr>
        </p:nvSpPr>
        <p:spPr>
          <a:xfrm>
            <a:off x="2127834" y="-133835"/>
            <a:ext cx="8248618" cy="1936130"/>
          </a:xfrm>
        </p:spPr>
        <p:txBody>
          <a:bodyPr>
            <a:normAutofit fontScale="90000"/>
          </a:bodyPr>
          <a:lstStyle/>
          <a:p>
            <a:r>
              <a:rPr lang="en-GB" sz="7200" u="sng" dirty="0">
                <a:latin typeface="Berlin Sans FB" panose="020E0602020502020306" pitchFamily="34" charset="0"/>
              </a:rPr>
              <a:t>Where did he live?</a:t>
            </a:r>
          </a:p>
        </p:txBody>
      </p:sp>
      <p:sp>
        <p:nvSpPr>
          <p:cNvPr id="3" name="Text Placeholder 2">
            <a:extLst>
              <a:ext uri="{FF2B5EF4-FFF2-40B4-BE49-F238E27FC236}">
                <a16:creationId xmlns:a16="http://schemas.microsoft.com/office/drawing/2014/main" id="{09296639-73C9-463D-9ED7-04E324819919}"/>
              </a:ext>
            </a:extLst>
          </p:cNvPr>
          <p:cNvSpPr>
            <a:spLocks noGrp="1"/>
          </p:cNvSpPr>
          <p:nvPr>
            <p:ph type="body" idx="1"/>
          </p:nvPr>
        </p:nvSpPr>
        <p:spPr>
          <a:xfrm>
            <a:off x="1041157" y="1983580"/>
            <a:ext cx="10109685" cy="3767863"/>
          </a:xfrm>
        </p:spPr>
        <p:txBody>
          <a:bodyPr>
            <a:normAutofit/>
          </a:bodyPr>
          <a:lstStyle/>
          <a:p>
            <a:r>
              <a:rPr lang="en-GB" sz="3100" dirty="0"/>
              <a:t>When he started to design fabrics, he married Jane </a:t>
            </a:r>
            <a:r>
              <a:rPr lang="en-GB" sz="3100" dirty="0" err="1"/>
              <a:t>Burder</a:t>
            </a:r>
            <a:r>
              <a:rPr lang="en-GB" sz="3100" dirty="0"/>
              <a:t>. Then He moved the Red house just 10 miles away from central London.</a:t>
            </a:r>
          </a:p>
          <a:p>
            <a:endParaRPr lang="en-GB" sz="2400" dirty="0"/>
          </a:p>
        </p:txBody>
      </p:sp>
      <p:pic>
        <p:nvPicPr>
          <p:cNvPr id="4" name="Picture 3">
            <a:extLst>
              <a:ext uri="{FF2B5EF4-FFF2-40B4-BE49-F238E27FC236}">
                <a16:creationId xmlns:a16="http://schemas.microsoft.com/office/drawing/2014/main" id="{D6A985C9-4351-4838-990E-9D5434C8FB62}"/>
              </a:ext>
            </a:extLst>
          </p:cNvPr>
          <p:cNvPicPr>
            <a:picLocks noChangeAspect="1"/>
          </p:cNvPicPr>
          <p:nvPr/>
        </p:nvPicPr>
        <p:blipFill>
          <a:blip r:embed="rId2"/>
          <a:stretch>
            <a:fillRect/>
          </a:stretch>
        </p:blipFill>
        <p:spPr>
          <a:xfrm>
            <a:off x="3243076" y="3807554"/>
            <a:ext cx="4854001" cy="2731463"/>
          </a:xfrm>
          <a:prstGeom prst="rect">
            <a:avLst/>
          </a:prstGeom>
        </p:spPr>
      </p:pic>
    </p:spTree>
    <p:extLst>
      <p:ext uri="{BB962C8B-B14F-4D97-AF65-F5344CB8AC3E}">
        <p14:creationId xmlns:p14="http://schemas.microsoft.com/office/powerpoint/2010/main" val="17857646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E50B5-C9A8-4A2E-8AB8-689F787220B1}"/>
              </a:ext>
            </a:extLst>
          </p:cNvPr>
          <p:cNvSpPr>
            <a:spLocks noGrp="1"/>
          </p:cNvSpPr>
          <p:nvPr>
            <p:ph type="title"/>
          </p:nvPr>
        </p:nvSpPr>
        <p:spPr>
          <a:xfrm>
            <a:off x="624576" y="511795"/>
            <a:ext cx="11156606" cy="1374777"/>
          </a:xfrm>
        </p:spPr>
        <p:txBody>
          <a:bodyPr>
            <a:normAutofit/>
          </a:bodyPr>
          <a:lstStyle/>
          <a:p>
            <a:r>
              <a:rPr lang="en-GB" sz="8000" u="sng" dirty="0"/>
              <a:t>What was his Legacy?</a:t>
            </a:r>
          </a:p>
        </p:txBody>
      </p:sp>
      <p:sp>
        <p:nvSpPr>
          <p:cNvPr id="3" name="Text Placeholder 2">
            <a:extLst>
              <a:ext uri="{FF2B5EF4-FFF2-40B4-BE49-F238E27FC236}">
                <a16:creationId xmlns:a16="http://schemas.microsoft.com/office/drawing/2014/main" id="{78C8B513-8F69-4239-A4F4-83F5F9A8B71A}"/>
              </a:ext>
            </a:extLst>
          </p:cNvPr>
          <p:cNvSpPr>
            <a:spLocks noGrp="1"/>
          </p:cNvSpPr>
          <p:nvPr>
            <p:ph type="body" idx="1"/>
          </p:nvPr>
        </p:nvSpPr>
        <p:spPr>
          <a:xfrm>
            <a:off x="1141411" y="2173357"/>
            <a:ext cx="9906000" cy="3625781"/>
          </a:xfrm>
        </p:spPr>
        <p:txBody>
          <a:bodyPr>
            <a:normAutofit/>
          </a:bodyPr>
          <a:lstStyle/>
          <a:p>
            <a:r>
              <a:rPr lang="en-GB" sz="2800" dirty="0"/>
              <a:t>His design of curtains, Carpets, Wallpaper designs, tiles, tapestries, tableware, furniture and stained glass windows are still used today. His company is called Morris &amp; C</a:t>
            </a:r>
            <a:r>
              <a:rPr lang="en-GB" dirty="0"/>
              <a:t>o</a:t>
            </a:r>
            <a:r>
              <a:rPr lang="en-GB" sz="2800" dirty="0"/>
              <a:t>. (Just in case you want to buy his designs)</a:t>
            </a:r>
          </a:p>
        </p:txBody>
      </p:sp>
    </p:spTree>
    <p:extLst>
      <p:ext uri="{BB962C8B-B14F-4D97-AF65-F5344CB8AC3E}">
        <p14:creationId xmlns:p14="http://schemas.microsoft.com/office/powerpoint/2010/main" val="246214722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anim calcmode="lin" valueType="num">
                                      <p:cBhvr>
                                        <p:cTn id="13"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E5478B-6820-4DC4-AFD0-B302CF3969D4}"/>
              </a:ext>
            </a:extLst>
          </p:cNvPr>
          <p:cNvSpPr>
            <a:spLocks noGrp="1"/>
          </p:cNvSpPr>
          <p:nvPr>
            <p:ph type="title"/>
          </p:nvPr>
        </p:nvSpPr>
        <p:spPr>
          <a:xfrm>
            <a:off x="304800" y="1432477"/>
            <a:ext cx="11569149" cy="2852737"/>
          </a:xfrm>
        </p:spPr>
        <p:txBody>
          <a:bodyPr/>
          <a:lstStyle/>
          <a:p>
            <a:r>
              <a:rPr lang="en-GB" sz="4800" dirty="0"/>
              <a:t>Thankyou for Reading this PowerPoint.</a:t>
            </a:r>
            <a:br>
              <a:rPr lang="en-GB" sz="4800" dirty="0"/>
            </a:br>
            <a:r>
              <a:rPr lang="en-GB" sz="2400" dirty="0"/>
              <a:t>(If you can't remember about Morris please read this PowerPoint over 3 times)</a:t>
            </a:r>
            <a:endParaRPr lang="en-GB" dirty="0"/>
          </a:p>
        </p:txBody>
      </p:sp>
    </p:spTree>
    <p:extLst>
      <p:ext uri="{BB962C8B-B14F-4D97-AF65-F5344CB8AC3E}">
        <p14:creationId xmlns:p14="http://schemas.microsoft.com/office/powerpoint/2010/main" val="53558556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54</TotalTime>
  <Words>261</Words>
  <Application>Microsoft Office PowerPoint</Application>
  <PresentationFormat>Widescreen</PresentationFormat>
  <Paragraphs>13</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Arial</vt:lpstr>
      <vt:lpstr>Berlin Sans FB</vt:lpstr>
      <vt:lpstr>Berlin Sans FB Demi</vt:lpstr>
      <vt:lpstr>Book Antiqua</vt:lpstr>
      <vt:lpstr>Trebuchet MS</vt:lpstr>
      <vt:lpstr>Tw Cen MT</vt:lpstr>
      <vt:lpstr>Circuit</vt:lpstr>
      <vt:lpstr> William Morris</vt:lpstr>
      <vt:lpstr>Who was he?</vt:lpstr>
      <vt:lpstr>What he did:</vt:lpstr>
      <vt:lpstr>What was his job?</vt:lpstr>
      <vt:lpstr>Where did he live?</vt:lpstr>
      <vt:lpstr>What was his Legacy?</vt:lpstr>
      <vt:lpstr>Thankyou for Reading this PowerPoint. (If you can't remember about Morris please read this PowerPoint over 3 times)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 Overton</dc:creator>
  <cp:lastModifiedBy>Lucy Wood</cp:lastModifiedBy>
  <cp:revision>12</cp:revision>
  <dcterms:created xsi:type="dcterms:W3CDTF">2022-03-08T14:54:02Z</dcterms:created>
  <dcterms:modified xsi:type="dcterms:W3CDTF">2022-03-10T15:55:46Z</dcterms:modified>
</cp:coreProperties>
</file>