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2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roplets-HD-Title-R1d.png">
            <a:extLst>
              <a:ext uri="{FF2B5EF4-FFF2-40B4-BE49-F238E27FC236}">
                <a16:creationId xmlns:a16="http://schemas.microsoft.com/office/drawing/2014/main" id="{59CC81D6-E12B-482D-A2B6-C0B9E242D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4F66151-41F1-4F3C-8675-58BD1E8A2AC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751011" y="1300788"/>
            <a:ext cx="8689972" cy="2509214"/>
          </a:xfrm>
        </p:spPr>
        <p:txBody>
          <a:bodyPr anchor="b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482F8A3-A830-4B56-B00D-8B49AE6E3F9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751011" y="3886200"/>
            <a:ext cx="8689972" cy="1371600"/>
          </a:xfrm>
        </p:spPr>
        <p:txBody>
          <a:bodyPr anchorCtr="1"/>
          <a:lstStyle>
            <a:lvl1pPr marL="0" indent="0" algn="ctr">
              <a:buNone/>
              <a:defRPr sz="22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1AD63E7-1D92-429E-8E46-C89953DC13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1782E3-BFE6-4B54-99C3-B9E6C6D2FD5B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D36EF9-9A5D-4C5F-A740-63155CC603B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CEE090-BCB9-4403-9933-9183C269C63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DB3699-08C0-4851-AD66-68AF1EE7A94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46447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roplets-HD-Content-R1d.png">
            <a:extLst>
              <a:ext uri="{FF2B5EF4-FFF2-40B4-BE49-F238E27FC236}">
                <a16:creationId xmlns:a16="http://schemas.microsoft.com/office/drawing/2014/main" id="{FFC68DD3-2E5E-4856-ACC5-25C1B7091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E512A92-08E1-4271-B1D2-0D96565CD97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0BAAA6-7066-4B02-9384-CAF61337051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3778" y="2367088"/>
            <a:ext cx="10363827" cy="342410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DD45F50-DD87-4238-A0E8-FD5187B1C8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F26FA4-BC15-4773-96A0-C8AA4416AEC4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930207-65F3-4808-93A4-C0960F2F34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8291B7D-9CCD-4861-AD63-69F716A87B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3BBD5D-6912-49DF-A56E-4C6D7AB69D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558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Droplets-HD-Content-R1d.png">
            <a:extLst>
              <a:ext uri="{FF2B5EF4-FFF2-40B4-BE49-F238E27FC236}">
                <a16:creationId xmlns:a16="http://schemas.microsoft.com/office/drawing/2014/main" id="{C935A613-8C2F-4B33-B336-9A8A6DAB7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8D86EFC-777B-463C-93D6-B1B9A8FFA6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828565"/>
            <a:ext cx="10351748" cy="2736817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8C5D07F-EED7-4867-AD8C-0C9822ED6E1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3778" y="3657453"/>
            <a:ext cx="10351748" cy="136818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2218D1C-A8D4-4F42-AA9C-107FBBE8F9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4DF18C-0204-42DD-BFE4-598FA9A4DEE6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49527E-30FC-4266-9E0A-D6E76B5E35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D0FBA3-9DFF-4794-9411-C386E6FCC31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803FE4-8B0E-4B5F-9030-02ECD7A5E71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601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roplets-HD-Content-R1d.png">
            <a:extLst>
              <a:ext uri="{FF2B5EF4-FFF2-40B4-BE49-F238E27FC236}">
                <a16:creationId xmlns:a16="http://schemas.microsoft.com/office/drawing/2014/main" id="{D21FD57B-E5A3-48D4-964F-A01208923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353A54A-5323-4A39-A3C4-47D43895304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A6FF000-94A4-41FF-A6B7-61812917737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3778" y="2367088"/>
            <a:ext cx="5106027" cy="342410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234AF47A-C412-4F8A-8304-740A4801464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2367088"/>
            <a:ext cx="5105396" cy="342410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A0E7C94-D88D-41AC-AADE-B75ED6768E1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9AC485-B437-4F1F-A785-3403B4C18F8C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245F40B-302C-4229-9060-696FF17F582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6031DC2-21F7-4CF0-B5E6-93832F41864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0AF7B4-0877-427B-A074-7889C62C25E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851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Droplets-HD-Content-R1d.png">
            <a:extLst>
              <a:ext uri="{FF2B5EF4-FFF2-40B4-BE49-F238E27FC236}">
                <a16:creationId xmlns:a16="http://schemas.microsoft.com/office/drawing/2014/main" id="{E3764E40-7A48-41E6-8797-509456688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0C227E51-8BE6-4F95-86AB-AF014265C6C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A028D0C-C454-4E2E-943F-7441ACEE9EA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46328" y="2371020"/>
            <a:ext cx="4873477" cy="679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6B351B0C-F20E-4075-868C-ECBB768ADC0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913778" y="3051014"/>
            <a:ext cx="5106027" cy="274018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9BD4DFC-51F2-4EDA-B3B4-7D5234AEEAF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396420" y="2371020"/>
            <a:ext cx="4881807" cy="679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8A0F9C65-DFA1-435A-B758-57D3918C1C28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3051014"/>
            <a:ext cx="5105396" cy="274018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D9797D4E-69B7-4B0E-8F9D-D7B1710577F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FF9D95-EEFE-437A-8691-B458AB50307F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A99CAF0D-FBFA-46E0-A6DA-3A5BC4DEE87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8A6CC09F-A312-44B7-88A3-8370E0412B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3D62E2-0DD5-44F0-9D8D-E6A40876E7E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955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roplets-HD-Content-R1d.png">
            <a:extLst>
              <a:ext uri="{FF2B5EF4-FFF2-40B4-BE49-F238E27FC236}">
                <a16:creationId xmlns:a16="http://schemas.microsoft.com/office/drawing/2014/main" id="{17E8E916-F692-4706-B584-31202384A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22A8DDB-4440-4600-AA93-B628B9D6FDE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2B359C7B-C408-4D42-9416-1BB293E4B7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AE7F81-2270-46FC-8E9D-72BED6B8D1ED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6A5BD08-5EA9-4E95-BE76-CCFF5A7993E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150F8DCA-3E60-4428-ABAF-C0E1E7FE03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6FE268-8C86-4DF4-9CA5-CEEEE388C3E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35554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roplets-HD-Content-R1d.png">
            <a:extLst>
              <a:ext uri="{FF2B5EF4-FFF2-40B4-BE49-F238E27FC236}">
                <a16:creationId xmlns:a16="http://schemas.microsoft.com/office/drawing/2014/main" id="{4DFB6A57-48E2-49F8-A61B-0EA5AEF12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B1301F8C-A2A1-4675-9AE5-EAFBCC39691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9421C1-9DC9-46E0-AC20-D83D59C5B252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6CF6DD7D-C39A-4F04-AB31-D3745748B1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C76723C-5C4B-4BED-BD75-8191C9FAF2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8D8B6D-BA46-498F-9CDE-9E3A4CD624F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386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Droplets-HD-Content-R1d.png">
            <a:extLst>
              <a:ext uri="{FF2B5EF4-FFF2-40B4-BE49-F238E27FC236}">
                <a16:creationId xmlns:a16="http://schemas.microsoft.com/office/drawing/2014/main" id="{E7FEF4E7-E6F4-4CC4-827E-B353A4C1A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3F6A647-E1A6-4506-98CF-F6B415D3878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609603"/>
            <a:ext cx="3935687" cy="2023256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CA00BB-B482-4909-BA5D-AEBBBD97C73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78065" y="609603"/>
            <a:ext cx="6200162" cy="518160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A6FE4D98-5CEF-486B-A1FC-32820026257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913778" y="2632850"/>
            <a:ext cx="3935687" cy="3158346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695F828B-05C1-49D7-896D-B3289A9393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18D4AB-7C37-43B3-96F0-407AB765F2DB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8F62C36E-500A-414D-B34B-53AE7D0AF8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E03C132-8C8D-4C6C-924B-35F51CC2A9B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F8FA8A-4D50-4C3D-9AB3-E29E1DBE04B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184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roplets-HD-Content-R1d.png">
            <a:extLst>
              <a:ext uri="{FF2B5EF4-FFF2-40B4-BE49-F238E27FC236}">
                <a16:creationId xmlns:a16="http://schemas.microsoft.com/office/drawing/2014/main" id="{77D6CAD4-2132-4193-BD51-0B915E284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E41FE81D-75BA-485A-8493-27EFC5800B6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609603"/>
            <a:ext cx="5934968" cy="2023256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240C35B6-7612-4952-9156-CCA4B0BD4628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7424799" y="609603"/>
            <a:ext cx="3255355" cy="5181603"/>
          </a:xfrm>
          <a:ln w="82552" cap="sq">
            <a:solidFill>
              <a:srgbClr val="EAEAEA"/>
            </a:solidFill>
            <a:prstDash val="solid"/>
            <a:miter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CE6C21DE-ADC7-4E2B-B584-5BDF3D841A5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913796" y="2632850"/>
            <a:ext cx="5934949" cy="3158346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A0653E3-8CEB-41BA-90B1-F55B9A9C21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94C654-3676-4952-B360-C58EF19D9AB9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64DB6D05-52C2-4CD3-9E08-9FFAE2E10AC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DF5525-CDC7-4A62-9901-3E4446F1228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46C1D0-3B01-447B-9088-DD77171086A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7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roplets-HD-Content-R1d.png">
            <a:extLst>
              <a:ext uri="{FF2B5EF4-FFF2-40B4-BE49-F238E27FC236}">
                <a16:creationId xmlns:a16="http://schemas.microsoft.com/office/drawing/2014/main" id="{891095B8-0E04-4C79-80A2-04619158C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436880F-CED1-4E0D-BEF2-3AB07F5F51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96" y="4289377"/>
            <a:ext cx="10364431" cy="811612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59C130B8-2553-4AEF-8541-B7FEB79EB6A6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184742" y="698263"/>
            <a:ext cx="9822530" cy="3214134"/>
          </a:xfrm>
          <a:ln w="82552" cap="sq">
            <a:solidFill>
              <a:srgbClr val="EAEAEA"/>
            </a:solidFill>
            <a:prstDash val="solid"/>
            <a:miter/>
          </a:ln>
        </p:spPr>
        <p:txBody>
          <a:bodyPr anchorCtr="1"/>
          <a:lstStyle>
            <a:lvl1pPr marL="0" indent="0" algn="ctr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3589E749-135B-467F-879A-16F047D82EE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5108725"/>
            <a:ext cx="10364449" cy="682471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5228C09-C348-4655-AC27-F25D0870E79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55FA01-692F-4C2C-9D72-331B6FEB3E36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3C2A77AB-74B5-4E5F-A192-639C0F285E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F3EDECA2-B358-4F58-B81D-BFC605022A2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2C705C-0AE7-48E1-971D-FDCB878F2F6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95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roplets-HD-Content-R1d.png">
            <a:extLst>
              <a:ext uri="{FF2B5EF4-FFF2-40B4-BE49-F238E27FC236}">
                <a16:creationId xmlns:a16="http://schemas.microsoft.com/office/drawing/2014/main" id="{95A406D3-CC9E-4384-B0FB-B07A4FCCF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4195861-5BFB-4FD6-93A8-37230BEEC0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609603"/>
            <a:ext cx="10364449" cy="3427244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708B01-1B7A-49AA-95E6-0476B94530B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4204822"/>
            <a:ext cx="10364449" cy="1586383"/>
          </a:xfrm>
        </p:spPr>
        <p:txBody>
          <a:bodyPr anchor="ctr"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2CD270-1AD7-415C-B59D-02DB662C72D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412486-824F-4458-A3B0-AAF3E1543007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0270F8-B937-4C17-AC70-F571DA265A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5F33D3-B4D1-49C4-BE96-6197E6F84D9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B86B42-62B5-4780-9515-0214E964B5D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064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Droplets-HD-Content-R1d.png">
            <a:extLst>
              <a:ext uri="{FF2B5EF4-FFF2-40B4-BE49-F238E27FC236}">
                <a16:creationId xmlns:a16="http://schemas.microsoft.com/office/drawing/2014/main" id="{FD4E69BC-DCE1-47E1-AD4E-9C06C9379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101B620-B232-41D5-805D-CFD5610ED5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6215" y="609603"/>
            <a:ext cx="9302748" cy="2992904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ED43BB-1BB4-4575-B4D5-C1C05738735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720644" y="3610032"/>
            <a:ext cx="8752298" cy="594789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539B6D04-2C58-46C0-AF50-2DFEA4C2282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4372797"/>
            <a:ext cx="10364449" cy="1421050"/>
          </a:xfrm>
        </p:spPr>
        <p:txBody>
          <a:bodyPr anchor="ctr"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2D8368E-3556-4523-B8F3-ECA116B9B99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556F14-64A6-4C27-89CA-63150D13C2C8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9227E2A5-CC4E-4839-83B5-9D34EF77C8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19E50E6-1674-4912-8B79-DB38A38F22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491E64-5329-4001-B5DC-971600A248A0}" type="slidenum">
              <a:t>‹#›</a:t>
            </a:fld>
            <a:endParaRPr lang="en-US"/>
          </a:p>
        </p:txBody>
      </p:sp>
      <p:sp>
        <p:nvSpPr>
          <p:cNvPr id="9" name="TextBox 12">
            <a:extLst>
              <a:ext uri="{FF2B5EF4-FFF2-40B4-BE49-F238E27FC236}">
                <a16:creationId xmlns:a16="http://schemas.microsoft.com/office/drawing/2014/main" id="{D38CD8BF-37D4-45B4-8892-7DA549B393A1}"/>
              </a:ext>
            </a:extLst>
          </p:cNvPr>
          <p:cNvSpPr txBox="1"/>
          <p:nvPr/>
        </p:nvSpPr>
        <p:spPr>
          <a:xfrm>
            <a:off x="1001487" y="75416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Tw Cen MT"/>
              </a:rPr>
              <a:t>“</a:t>
            </a:r>
          </a:p>
        </p:txBody>
      </p:sp>
      <p:sp>
        <p:nvSpPr>
          <p:cNvPr id="10" name="TextBox 13">
            <a:extLst>
              <a:ext uri="{FF2B5EF4-FFF2-40B4-BE49-F238E27FC236}">
                <a16:creationId xmlns:a16="http://schemas.microsoft.com/office/drawing/2014/main" id="{6708C60D-91B6-436B-B9A4-056F227D4650}"/>
              </a:ext>
            </a:extLst>
          </p:cNvPr>
          <p:cNvSpPr txBox="1"/>
          <p:nvPr/>
        </p:nvSpPr>
        <p:spPr>
          <a:xfrm>
            <a:off x="10557561" y="2993581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Tw Cen MT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8606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roplets-HD-Content-R1d.png">
            <a:extLst>
              <a:ext uri="{FF2B5EF4-FFF2-40B4-BE49-F238E27FC236}">
                <a16:creationId xmlns:a16="http://schemas.microsoft.com/office/drawing/2014/main" id="{5C4101EE-01F2-49EF-9EE5-2499180F7B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355D2D6-88F1-4B26-804B-0C7B048EECF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2138717"/>
            <a:ext cx="10364449" cy="2511838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3E1C3-B231-4B85-8BEE-7AC8F014E29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4662333"/>
            <a:ext cx="10364449" cy="1140640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7326B0-2B6A-4057-83CC-B8F476B27A8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70F23A-B4AF-4FC4-9987-E81DEC3C58EF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367B7-8C0B-43E6-997D-5A2B9080FF6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680341-67F7-43E5-95C4-98E47A33253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9830C0-5E2D-4CCE-ADAA-7BB459ABA00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79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Droplets-HD-Content-R1d.png">
            <a:extLst>
              <a:ext uri="{FF2B5EF4-FFF2-40B4-BE49-F238E27FC236}">
                <a16:creationId xmlns:a16="http://schemas.microsoft.com/office/drawing/2014/main" id="{473BE595-DCB7-494F-ACA8-83145E61A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CDEC25F4-DEED-4831-BB95-6D988DE735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609603"/>
            <a:ext cx="10364449" cy="160509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DF6A99C-929C-4075-A95E-046A6633515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2367088"/>
            <a:ext cx="3298972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85000"/>
              </a:lnSpc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33597B6F-8D8F-412E-8BF4-CE9A8A5FB33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2943353"/>
            <a:ext cx="3298972" cy="2847843"/>
          </a:xfrm>
        </p:spPr>
        <p:txBody>
          <a:bodyPr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F7C1B71-C18B-4916-97DF-E2972B9ED5D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52387" y="2367088"/>
            <a:ext cx="3291519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85000"/>
              </a:lnSpc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2E38A9AC-D84A-4D68-87CB-6CC50974B6A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1350" y="2943353"/>
            <a:ext cx="3303352" cy="2847843"/>
          </a:xfrm>
        </p:spPr>
        <p:txBody>
          <a:bodyPr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C58B46E5-D821-40BB-B04B-E522F023BF9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73293" y="2367088"/>
            <a:ext cx="3304925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85000"/>
              </a:lnSpc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F8BD4329-2B0A-41F0-B575-116329E3925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73293" y="2943353"/>
            <a:ext cx="3304925" cy="2847843"/>
          </a:xfrm>
        </p:spPr>
        <p:txBody>
          <a:bodyPr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Date Placeholder 2">
            <a:extLst>
              <a:ext uri="{FF2B5EF4-FFF2-40B4-BE49-F238E27FC236}">
                <a16:creationId xmlns:a16="http://schemas.microsoft.com/office/drawing/2014/main" id="{61E63773-C029-4334-8C5D-55BDB0F1930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886D1C-A93A-4659-94E0-45153322E73D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86801A05-FF00-4FF8-B220-22DAE9F5D6C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CB207B3-5DA2-4E9A-98FF-CAEBF51D34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D6E7D6-D7EC-408F-B9F8-506CE416402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1536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Droplets-HD-Content-R1d.png">
            <a:extLst>
              <a:ext uri="{FF2B5EF4-FFF2-40B4-BE49-F238E27FC236}">
                <a16:creationId xmlns:a16="http://schemas.microsoft.com/office/drawing/2014/main" id="{75CE6F4B-86BE-48B2-8345-123B9E72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A4F68F7-35BA-4559-A582-8DD25D514CD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610773"/>
            <a:ext cx="10364449" cy="160392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AE2ADA2-F82C-4CF1-901F-054CBEB988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4204822"/>
            <a:ext cx="3296412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85000"/>
              </a:lnSpc>
              <a:buNone/>
              <a:defRPr sz="22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6BF69BD-D847-4318-A329-72BCD3617E27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913778" y="2367088"/>
            <a:ext cx="3296412" cy="1524003"/>
          </a:xfrm>
          <a:ln w="82552" cap="sq">
            <a:solidFill>
              <a:srgbClr val="EAEAEA"/>
            </a:solidFill>
            <a:prstDash val="solid"/>
            <a:miter/>
          </a:ln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45EC90C4-E6A2-46AB-8A02-396C7BE91D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3778" y="4781077"/>
            <a:ext cx="3296412" cy="1010119"/>
          </a:xfrm>
        </p:spPr>
        <p:txBody>
          <a:bodyPr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0989FF8-FF5E-4ED4-AF8B-5495F5AE08A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2758" y="4204822"/>
            <a:ext cx="3301825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85000"/>
              </a:lnSpc>
              <a:buNone/>
              <a:defRPr sz="22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3CA9BF6D-1A96-450B-BCB4-90F18312E1F9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441350" y="2367088"/>
            <a:ext cx="3303352" cy="1524003"/>
          </a:xfrm>
          <a:ln w="82552" cap="sq">
            <a:solidFill>
              <a:srgbClr val="EAEAEA"/>
            </a:solidFill>
            <a:prstDash val="solid"/>
            <a:miter/>
          </a:ln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BFB11ED-9517-427A-9BFD-22C1055C887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41350" y="4781077"/>
            <a:ext cx="3303352" cy="1010119"/>
          </a:xfrm>
        </p:spPr>
        <p:txBody>
          <a:bodyPr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81A68776-8E59-475F-BC28-18326A1159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73293" y="4204822"/>
            <a:ext cx="3300682" cy="576264"/>
          </a:xfrm>
        </p:spPr>
        <p:txBody>
          <a:bodyPr anchor="b" anchorCtr="1">
            <a:noAutofit/>
          </a:bodyPr>
          <a:lstStyle>
            <a:lvl1pPr marL="0" indent="0" algn="ctr">
              <a:lnSpc>
                <a:spcPct val="85000"/>
              </a:lnSpc>
              <a:buNone/>
              <a:defRPr sz="22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671B3BDC-788B-4752-92CF-B06F3DEE3707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7973293" y="2367088"/>
            <a:ext cx="3304925" cy="1524003"/>
          </a:xfrm>
          <a:ln w="82552" cap="sq">
            <a:solidFill>
              <a:srgbClr val="EAEAEA"/>
            </a:solidFill>
            <a:prstDash val="solid"/>
            <a:miter/>
          </a:ln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D940D02-27B7-40A2-B330-2F32885B013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73174" y="4781077"/>
            <a:ext cx="3305053" cy="1010119"/>
          </a:xfrm>
        </p:spPr>
        <p:txBody>
          <a:bodyPr anchorCtr="1"/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686D7F12-7ABC-4E91-BC4F-48121EC0036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25F646-959D-4961-A38A-60EEE703F0F0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37C18193-DC28-497D-92A6-2751A60C22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52BF9C4-E44A-4FF8-AFFC-AE7FF6918F8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4CB5EE-3C7A-4D96-AD48-4AE601D9751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256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roplets-HD-Content-R1d.png">
            <a:extLst>
              <a:ext uri="{FF2B5EF4-FFF2-40B4-BE49-F238E27FC236}">
                <a16:creationId xmlns:a16="http://schemas.microsoft.com/office/drawing/2014/main" id="{C73E47BB-F361-43B8-93E7-7256AE86A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1992EDD-E9CE-4BD9-AE2F-FEFB2AB761D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Vertical Text Placeholder 2">
            <a:extLst>
              <a:ext uri="{FF2B5EF4-FFF2-40B4-BE49-F238E27FC236}">
                <a16:creationId xmlns:a16="http://schemas.microsoft.com/office/drawing/2014/main" id="{F7521546-6133-4911-9B18-17A545E82C9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3845CE2-EF15-4326-B5D6-7BADC1DB9E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4342CE-388A-41B2-84E9-F3E02304E9EC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1ECF720-C88D-48C5-9E4D-57F064BEE29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7E07399-B7B7-4098-B646-14101FF3F20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036A01-0510-4FD1-9D44-CF3ABB5DDC8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159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Droplets-HD-Content-R1d.png">
            <a:extLst>
              <a:ext uri="{FF2B5EF4-FFF2-40B4-BE49-F238E27FC236}">
                <a16:creationId xmlns:a16="http://schemas.microsoft.com/office/drawing/2014/main" id="{633931DE-69AC-4DD2-BFFA-5BAD1719AB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Vertical Title 1">
            <a:extLst>
              <a:ext uri="{FF2B5EF4-FFF2-40B4-BE49-F238E27FC236}">
                <a16:creationId xmlns:a16="http://schemas.microsoft.com/office/drawing/2014/main" id="{CC518ECC-48F9-46B8-BB82-07369EFFEAE2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609603"/>
            <a:ext cx="2553324" cy="5181603"/>
          </a:xfrm>
        </p:spPr>
        <p:txBody>
          <a:bodyPr vert="eaVert" anchorCtr="0"/>
          <a:lstStyle>
            <a:lvl1pPr algn="l"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Vertical Text Placeholder 2">
            <a:extLst>
              <a:ext uri="{FF2B5EF4-FFF2-40B4-BE49-F238E27FC236}">
                <a16:creationId xmlns:a16="http://schemas.microsoft.com/office/drawing/2014/main" id="{5CBBF618-EA08-4E3B-B93D-3E0575BF944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913778" y="609603"/>
            <a:ext cx="7658721" cy="518160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59B6FD1-3952-4213-9DF1-7439E41092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C9CE98-8C8C-446A-B9D1-58744FB07021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1435E46-E946-471F-9556-F01BBBF70B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0C4238-C18C-4EC2-9552-64DECD6B105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ADFE0E-C23D-474C-94E7-25523B3A8A8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58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DROBO-FS\QuickDrops\JB\PPTX NG\Droplets\LightingOverlay.png">
            <a:extLst>
              <a:ext uri="{FF2B5EF4-FFF2-40B4-BE49-F238E27FC236}">
                <a16:creationId xmlns:a16="http://schemas.microsoft.com/office/drawing/2014/main" id="{7B144542-A23A-4985-B7DC-3B09E81DE881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/>
          </a:blip>
          <a:srcRect/>
          <a:stretch>
            <a:fillRect/>
          </a:stretch>
        </p:blipFill>
        <p:spPr>
          <a:xfrm>
            <a:off x="0" y="0"/>
            <a:ext cx="1219200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20B74E4F-2013-4F87-BE2E-C7AF629622D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618518"/>
            <a:ext cx="10364449" cy="159617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13EB6B8-B49C-43EB-9B8A-36318E3BEB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3778" y="2367088"/>
            <a:ext cx="10364449" cy="342410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B9BCE1-7F9B-4FEC-BA26-D81C6A8F57A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678738" y="5883277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defRPr>
            </a:lvl1pPr>
          </a:lstStyle>
          <a:p>
            <a:pPr lvl="0"/>
            <a:fld id="{36666459-B5CC-4CC0-AA8C-62BCD12C7154}" type="datetime1">
              <a:rPr lang="en-US"/>
              <a:pPr lvl="0"/>
              <a:t>9/29/2022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E0A761B-7A8D-4677-B96C-EA59393A291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913778" y="5883277"/>
            <a:ext cx="667288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2FD405F-DE9F-4AA2-9788-A2E9DF617B8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14008" y="5883277"/>
            <a:ext cx="76421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defRPr>
            </a:lvl1pPr>
          </a:lstStyle>
          <a:p>
            <a:pPr lvl="0"/>
            <a:fld id="{8DA9B166-8A43-4010-8213-F0163417857E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ctr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all" spc="0" baseline="0">
          <a:solidFill>
            <a:srgbClr val="000000"/>
          </a:solidFill>
          <a:uFillTx/>
          <a:latin typeface="Tw Cen MT"/>
        </a:defRPr>
      </a:lvl1pPr>
    </p:titleStyle>
    <p:bodyStyle>
      <a:lvl1pPr marL="228600" marR="0" lvl="0" indent="-228600" algn="l" defTabSz="9144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/>
        <a:defRPr lang="en-US" sz="2000" b="0" i="0" u="none" strike="noStrike" kern="1200" cap="all" spc="0" baseline="0">
          <a:solidFill>
            <a:srgbClr val="000000"/>
          </a:solidFill>
          <a:uFillTx/>
          <a:latin typeface="Tw Cen MT"/>
        </a:defRPr>
      </a:lvl1pPr>
      <a:lvl2pPr marL="685800" marR="0" lvl="1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/>
        <a:defRPr lang="en-US" sz="1800" b="0" i="0" u="none" strike="noStrike" kern="1200" cap="all" spc="0" baseline="0">
          <a:solidFill>
            <a:srgbClr val="000000"/>
          </a:solidFill>
          <a:uFillTx/>
          <a:latin typeface="Tw Cen MT"/>
        </a:defRPr>
      </a:lvl2pPr>
      <a:lvl3pPr marL="1143000" marR="0" lvl="2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/>
        <a:defRPr lang="en-US" sz="1600" b="0" i="0" u="none" strike="noStrike" kern="1200" cap="all" spc="0" baseline="0">
          <a:solidFill>
            <a:srgbClr val="000000"/>
          </a:solidFill>
          <a:uFillTx/>
          <a:latin typeface="Tw Cen MT"/>
        </a:defRPr>
      </a:lvl3pPr>
      <a:lvl4pPr marL="1600200" marR="0" lvl="3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/>
        <a:defRPr lang="en-US" sz="1400" b="0" i="0" u="none" strike="noStrike" kern="1200" cap="all" spc="0" baseline="0">
          <a:solidFill>
            <a:srgbClr val="000000"/>
          </a:solidFill>
          <a:uFillTx/>
          <a:latin typeface="Tw Cen MT"/>
        </a:defRPr>
      </a:lvl4pPr>
      <a:lvl5pPr marL="2057400" marR="0" lvl="4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000000"/>
        </a:buClr>
        <a:buSzPct val="100000"/>
        <a:buFont typeface="Arial" pitchFamily="34"/>
        <a:buChar char="•"/>
        <a:tabLst/>
        <a:defRPr lang="en-US" sz="1400" b="0" i="0" u="none" strike="noStrike" kern="1200" cap="all" spc="0" baseline="0">
          <a:solidFill>
            <a:srgbClr val="000000"/>
          </a:solidFill>
          <a:uFillTx/>
          <a:latin typeface="Tw Cen M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B6F89-5D58-46AC-8B1A-45180A8C4D6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912933" y="1491285"/>
            <a:ext cx="8689972" cy="2509214"/>
          </a:xfrm>
        </p:spPr>
        <p:txBody>
          <a:bodyPr/>
          <a:lstStyle/>
          <a:p>
            <a:pPr lvl="0"/>
            <a:r>
              <a:rPr lang="en-GB"/>
              <a:t>Earth and space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99B231-C0A9-490A-AD02-34E1B3D74D6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/>
              <a:t>By Lottie Thornley  and zack Thompson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E8BB7-2E63-42DC-8669-3204149B30E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7200"/>
              <a:t>Order of the planets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6CED58-09F7-4A2C-8F70-34BED9F7B9B5}"/>
              </a:ext>
            </a:extLst>
          </p:cNvPr>
          <p:cNvSpPr txBox="1"/>
          <p:nvPr/>
        </p:nvSpPr>
        <p:spPr>
          <a:xfrm>
            <a:off x="507254" y="1715167"/>
            <a:ext cx="3126443" cy="45243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1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st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Sun            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2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nd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Mercury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3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rd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Venus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4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Earth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5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Mars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6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Jupiter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7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Saturn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8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Uranus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9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Tw Cen MT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 Neptune  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4A65637F-96AA-46DE-9279-26B0FAA2EB34}"/>
              </a:ext>
            </a:extLst>
          </p:cNvPr>
          <p:cNvSpPr txBox="1"/>
          <p:nvPr/>
        </p:nvSpPr>
        <p:spPr>
          <a:xfrm>
            <a:off x="3541489" y="1973942"/>
            <a:ext cx="5646054" cy="10772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There are 8 planets however , they orbit around the sun.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37574530-6B82-466F-8995-97ADEEA523A6}"/>
              </a:ext>
            </a:extLst>
          </p:cNvPr>
          <p:cNvSpPr txBox="1"/>
          <p:nvPr/>
        </p:nvSpPr>
        <p:spPr>
          <a:xfrm>
            <a:off x="3998689" y="3780970"/>
            <a:ext cx="4165604" cy="22351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Tw Cen MT"/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3DE7CB58-A725-48A1-B6ED-BCE82CE52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2338" y="3156581"/>
            <a:ext cx="5225960" cy="348397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14E31-E707-4232-B158-CBCD32160FC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The sun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BA49FF-9AE9-4454-81CD-D8D618788E86}"/>
              </a:ext>
            </a:extLst>
          </p:cNvPr>
          <p:cNvSpPr txBox="1"/>
          <p:nvPr/>
        </p:nvSpPr>
        <p:spPr>
          <a:xfrm>
            <a:off x="493035" y="2134931"/>
            <a:ext cx="4702631" cy="50167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The sun is 300 000 times bigger than earth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The sun is a huge ball of fire and lava it’s 5505 degrees hot . </a:t>
            </a:r>
            <a:r>
              <a:rPr lang="en-GB" sz="3200" b="0" i="0" u="none" strike="noStrike" kern="0" cap="none" spc="0" baseline="0">
                <a:solidFill>
                  <a:srgbClr val="000000"/>
                </a:solidFill>
                <a:uFillTx/>
                <a:latin typeface="Tw Cen MT"/>
              </a:rPr>
              <a:t>If you go near the 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Tw Cen MT"/>
              </a:rPr>
              <a:t>sun you will burn .  </a:t>
            </a:r>
            <a:r>
              <a:rPr lang="en-GB" sz="3200" b="0" i="0" u="none" strike="noStrike" kern="0" cap="none" spc="0" baseline="0">
                <a:solidFill>
                  <a:srgbClr val="000000"/>
                </a:solidFill>
                <a:uFillTx/>
                <a:latin typeface="Tw Cen MT"/>
              </a:rPr>
              <a:t>It takes 8minutes for the heat of the sun to be felt . </a:t>
            </a:r>
            <a:endParaRPr lang="en-GB" sz="3200" b="0" i="0" u="none" strike="noStrike" kern="1200" cap="none" spc="0" baseline="0">
              <a:solidFill>
                <a:srgbClr val="000000"/>
              </a:solidFill>
              <a:uFillTx/>
              <a:latin typeface="Tw Cen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200" b="0" i="0" u="none" strike="noStrike" kern="1200" cap="none" spc="0" baseline="0">
              <a:solidFill>
                <a:srgbClr val="000000"/>
              </a:solidFill>
              <a:uFillTx/>
              <a:latin typeface="Tw Cen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200" b="0" i="0" u="none" strike="noStrike" kern="1200" cap="none" spc="0" baseline="0">
              <a:solidFill>
                <a:srgbClr val="000000"/>
              </a:solidFill>
              <a:uFillTx/>
              <a:latin typeface="Tw Cen MT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C039FAC-7C37-4EE1-97BE-F954D1E66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605" y="2214695"/>
            <a:ext cx="3022210" cy="28220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D42CA-6131-4F32-B488-D223974681C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Mercury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97F45F-706B-419E-AA3A-CD7C77477873}"/>
              </a:ext>
            </a:extLst>
          </p:cNvPr>
          <p:cNvSpPr txBox="1"/>
          <p:nvPr/>
        </p:nvSpPr>
        <p:spPr>
          <a:xfrm>
            <a:off x="378991" y="1777995"/>
            <a:ext cx="7206916" cy="45243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Mercury has 0 moons ,  the diameter is 3031 miles away (4879km).Now that Pluto is no longer a planet Mercury is now classified as the smallest planet in the Solar System . Mercury is a rocky planet with an iron core . It’s actually closer to the size of the Earths moon 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27CB6EE-E1EB-4630-98AE-456582808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7901" y="1787066"/>
            <a:ext cx="4864095" cy="26765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E7E00-F7AF-47C8-ADCD-26E3EDD9898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Venus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F20DE8-C2EE-48F9-93B8-88D53EBECE80}"/>
              </a:ext>
            </a:extLst>
          </p:cNvPr>
          <p:cNvSpPr txBox="1"/>
          <p:nvPr/>
        </p:nvSpPr>
        <p:spPr>
          <a:xfrm>
            <a:off x="723903" y="2895603"/>
            <a:ext cx="5747232" cy="35394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Venus is the 2</a:t>
            </a:r>
            <a:r>
              <a:rPr lang="en-GB" sz="28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nd</a:t>
            </a: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planet from the sun . A day on Earth is longer than a year . Venus is hotter than Mercury despite being further away from the sun .  Unlike the other planets in the Solar System , Venus obits clockwise on it’s axis . Venus is the 2</a:t>
            </a:r>
            <a:r>
              <a:rPr lang="en-GB" sz="28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nd</a:t>
            </a: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brightest planet after the moon .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2F73F59-7262-4B61-83C8-2750710F4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6742" y="2440305"/>
            <a:ext cx="3011475" cy="29054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D67DD-5485-4C5F-8CCE-4CEC50F4ACE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Earth</a:t>
            </a:r>
            <a:r>
              <a:rPr lang="en-GB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E4A18B-47E3-4E70-899A-0D52715CC25D}"/>
              </a:ext>
            </a:extLst>
          </p:cNvPr>
          <p:cNvSpPr txBox="1"/>
          <p:nvPr/>
        </p:nvSpPr>
        <p:spPr>
          <a:xfrm>
            <a:off x="241301" y="2214695"/>
            <a:ext cx="8191496" cy="40318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Earth is our home planet it is a world like no others . The radius = 3,959 miles 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Earth is the 5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th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the largest planet in or Solar System . The Earth orbits the sun at 67,000mph . The earth is not a perfect sphere .  We are the 3</a:t>
            </a:r>
            <a:r>
              <a:rPr lang="en-GB" sz="32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rd</a:t>
            </a: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rock from the sun .  Earth  also has a waistline .   Our amazing planet has been around for quite some time .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2FA1F2C-4B81-4565-A15C-3427FDEA37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8937" y="2438403"/>
            <a:ext cx="2820283" cy="26288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869BC-DBE7-4836-A677-299D8982DC8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Moon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6BAA00-D4ED-4B57-B9BC-F864947CFFA3}"/>
              </a:ext>
            </a:extLst>
          </p:cNvPr>
          <p:cNvSpPr txBox="1"/>
          <p:nvPr/>
        </p:nvSpPr>
        <p:spPr>
          <a:xfrm>
            <a:off x="774697" y="2755901"/>
            <a:ext cx="6388098" cy="40318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The moon is a dusty ball of rock with a diameter of 3,476 km . The moon is about ¼ of the Earth’s size . The moon formed about 4.51 billion years ago . The moon began with an explosive collision .  You always see the same side of the moon . The moon used to look a lot bigger 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5B0938-1098-4F5B-B2E8-BA259FF83045}"/>
              </a:ext>
            </a:extLst>
          </p:cNvPr>
          <p:cNvSpPr txBox="1"/>
          <p:nvPr/>
        </p:nvSpPr>
        <p:spPr>
          <a:xfrm>
            <a:off x="7861297" y="3060697"/>
            <a:ext cx="3263895" cy="26034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9EDACA-1934-44A5-9EE6-FCAADF63E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6898" y="2578095"/>
            <a:ext cx="2536829" cy="260349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33BBD-BA76-4DEB-864A-2A9647AE1B7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Fun fact 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D10A1B-1719-4160-9B1A-CDD80E4D70B9}"/>
              </a:ext>
            </a:extLst>
          </p:cNvPr>
          <p:cNvSpPr txBox="1"/>
          <p:nvPr/>
        </p:nvSpPr>
        <p:spPr>
          <a:xfrm>
            <a:off x="2141625" y="3164308"/>
            <a:ext cx="3705724" cy="30469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Pluto is now called a dwarf planet since it is so small.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DCAF74-C643-4251-8F8F-2446B8DEFA4C}"/>
              </a:ext>
            </a:extLst>
          </p:cNvPr>
          <p:cNvSpPr txBox="1"/>
          <p:nvPr/>
        </p:nvSpPr>
        <p:spPr>
          <a:xfrm>
            <a:off x="7255041" y="3056025"/>
            <a:ext cx="3705724" cy="31834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9E1BB9-E931-4167-BC5E-0437B2574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8891" y="2214695"/>
            <a:ext cx="3259049" cy="29468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FFBE3-990C-4B2C-82A0-3F97A01BA6F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Mars</a:t>
            </a:r>
            <a:r>
              <a:rPr lang="en-GB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428D0-8444-44C6-8E3C-86CD7773E771}"/>
              </a:ext>
            </a:extLst>
          </p:cNvPr>
          <p:cNvSpPr txBox="1"/>
          <p:nvPr/>
        </p:nvSpPr>
        <p:spPr>
          <a:xfrm>
            <a:off x="781427" y="1921931"/>
            <a:ext cx="5053267" cy="378565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Mars is the outermost rocky planets , Mars is smaller than both Earth and Venus , and considerably colder . Mars is half the size of the Earth and the 4</a:t>
            </a:r>
            <a:r>
              <a:rPr lang="en-GB" sz="24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th</a:t>
            </a: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planet from the sun . It takes nearly 2 years to orbit the sun . Every few years the planet appears particularly bright for a month or two in the midnight sky, when it is at its closest point to the Earth .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4D20AA5-1AE4-4408-8CB2-49894C5CD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286" y="1780675"/>
            <a:ext cx="3657846" cy="341696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E6FCE-9D7C-4307-90AD-EF000FE179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3778" y="239399"/>
            <a:ext cx="10364449" cy="1596176"/>
          </a:xfrm>
        </p:spPr>
        <p:txBody>
          <a:bodyPr/>
          <a:lstStyle/>
          <a:p>
            <a:pPr lvl="0"/>
            <a:r>
              <a:rPr lang="en-GB" sz="9600"/>
              <a:t>Saturn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38525-1176-4D44-896F-E9188B4FC082}"/>
              </a:ext>
            </a:extLst>
          </p:cNvPr>
          <p:cNvSpPr txBox="1"/>
          <p:nvPr/>
        </p:nvSpPr>
        <p:spPr>
          <a:xfrm>
            <a:off x="505324" y="2610849"/>
            <a:ext cx="4331366" cy="35394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Saturn is the Solar System’s 2</a:t>
            </a:r>
            <a:r>
              <a:rPr lang="en-GB" sz="28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nd</a:t>
            </a: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biggest planet . A ball of mainly hydrogen and helium gas , like Jupiter it bulges outwards at its centre because it spins so quickly on its axis . Its is the least dense of all the planets .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7E91612-1FA0-43E3-A15B-7207DADDD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2966" y="2524128"/>
            <a:ext cx="4011783" cy="31788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81814-E1CC-4A64-AAC5-29B8D20878F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Jupiter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4059F6-255D-430B-BA44-17CFF3E1303E}"/>
              </a:ext>
            </a:extLst>
          </p:cNvPr>
          <p:cNvSpPr txBox="1"/>
          <p:nvPr/>
        </p:nvSpPr>
        <p:spPr>
          <a:xfrm>
            <a:off x="618975" y="2658791"/>
            <a:ext cx="5359792" cy="397031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Jupiter is the Solar System’s biggest planet – it is so large that more than a thousand Earths could fit inside it ! It is made up mainly of hydrogen and helium gas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.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24A9F51-1D31-4CF0-93D1-E1300AD8C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8409" y="2518120"/>
            <a:ext cx="3686101" cy="28135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B9928-C66F-43FE-832D-438FD82D3D0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9600"/>
              <a:t>Uranus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3C2411-7A4D-4236-BB88-A6BDC45F4B10}"/>
              </a:ext>
            </a:extLst>
          </p:cNvPr>
          <p:cNvSpPr txBox="1"/>
          <p:nvPr/>
        </p:nvSpPr>
        <p:spPr>
          <a:xfrm>
            <a:off x="1463040" y="2672864"/>
            <a:ext cx="4360983" cy="35394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During the early 19</a:t>
            </a:r>
            <a:r>
              <a:rPr lang="en-GB" sz="2800" b="0" i="0" u="none" strike="noStrike" kern="1200" cap="none" spc="0" baseline="30000">
                <a:solidFill>
                  <a:srgbClr val="000000"/>
                </a:solidFill>
                <a:uFillTx/>
                <a:latin typeface="Calibri"/>
              </a:rPr>
              <a:t>th</a:t>
            </a: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century , astronomers discovered that Uranus took an unusual path around the sun . This should only be caused by another planet , further out in space , tugging on it to chance its orbit 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B87D8B-8285-4B81-A6D1-70C6BF3EA71F}"/>
              </a:ext>
            </a:extLst>
          </p:cNvPr>
          <p:cNvSpPr txBox="1"/>
          <p:nvPr/>
        </p:nvSpPr>
        <p:spPr>
          <a:xfrm>
            <a:off x="7047911" y="2672864"/>
            <a:ext cx="3812343" cy="277133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D48BE-816A-497D-9B9A-3064A172B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1807" y="2524448"/>
            <a:ext cx="2824746" cy="27713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FEFEA-0072-4C5A-BA88-4A18F451393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4400"/>
              <a:t>Thank you for listening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2BF62D-A4EB-41F9-91BA-28F6CEA338AB}"/>
              </a:ext>
            </a:extLst>
          </p:cNvPr>
          <p:cNvSpPr txBox="1"/>
          <p:nvPr/>
        </p:nvSpPr>
        <p:spPr>
          <a:xfrm>
            <a:off x="1060457" y="2996763"/>
            <a:ext cx="4356101" cy="329308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D138B-FB37-4894-B515-955D05108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995" y="2214695"/>
            <a:ext cx="4444998" cy="363153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9D94EE-9BEC-49B2-BB50-D14BC1A895B2}"/>
              </a:ext>
            </a:extLst>
          </p:cNvPr>
          <p:cNvSpPr txBox="1"/>
          <p:nvPr/>
        </p:nvSpPr>
        <p:spPr>
          <a:xfrm>
            <a:off x="5372100" y="3316629"/>
            <a:ext cx="303530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59ABDE-28BB-49A6-8738-DC71A286F1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109" y="2582649"/>
            <a:ext cx="5445892" cy="329308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ropl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TM04033925%5b%5bfn=Droplet%5d%5d</Template>
  <TotalTime>147</TotalTime>
  <Words>562</Words>
  <Application>Microsoft Office PowerPoint</Application>
  <PresentationFormat>Widescreen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 Cen MT</vt:lpstr>
      <vt:lpstr>Droplet</vt:lpstr>
      <vt:lpstr>Earth and space</vt:lpstr>
      <vt:lpstr>Order of the planets</vt:lpstr>
      <vt:lpstr>The sun</vt:lpstr>
      <vt:lpstr>Mercury </vt:lpstr>
      <vt:lpstr>Venus </vt:lpstr>
      <vt:lpstr>Earth </vt:lpstr>
      <vt:lpstr>Moon </vt:lpstr>
      <vt:lpstr>Fun fact !</vt:lpstr>
      <vt:lpstr>Mars </vt:lpstr>
      <vt:lpstr>Saturn </vt:lpstr>
      <vt:lpstr>Jupiter </vt:lpstr>
      <vt:lpstr>Uranus </vt:lpstr>
      <vt:lpstr>Thank you for listening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 and space</dc:title>
  <dc:creator>Jasmine Bavetta</dc:creator>
  <cp:lastModifiedBy>Lucy Wood</cp:lastModifiedBy>
  <cp:revision>6</cp:revision>
  <dcterms:created xsi:type="dcterms:W3CDTF">2022-09-22T13:16:00Z</dcterms:created>
  <dcterms:modified xsi:type="dcterms:W3CDTF">2022-09-29T10:48:37Z</dcterms:modified>
</cp:coreProperties>
</file>